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73" r:id="rId6"/>
    <p:sldMasterId id="2147483712" r:id="rId7"/>
    <p:sldMasterId id="2147483719" r:id="rId8"/>
    <p:sldMasterId id="2147483702" r:id="rId9"/>
  </p:sldMasterIdLst>
  <p:notesMasterIdLst>
    <p:notesMasterId r:id="rId34"/>
  </p:notesMasterIdLst>
  <p:handoutMasterIdLst>
    <p:handoutMasterId r:id="rId35"/>
  </p:handoutMasterIdLst>
  <p:sldIdLst>
    <p:sldId id="258" r:id="rId10"/>
    <p:sldId id="264" r:id="rId11"/>
    <p:sldId id="263" r:id="rId12"/>
    <p:sldId id="277" r:id="rId13"/>
    <p:sldId id="268" r:id="rId14"/>
    <p:sldId id="269" r:id="rId15"/>
    <p:sldId id="271" r:id="rId16"/>
    <p:sldId id="282" r:id="rId17"/>
    <p:sldId id="278" r:id="rId18"/>
    <p:sldId id="279" r:id="rId19"/>
    <p:sldId id="280" r:id="rId20"/>
    <p:sldId id="272" r:id="rId21"/>
    <p:sldId id="273" r:id="rId22"/>
    <p:sldId id="274" r:id="rId23"/>
    <p:sldId id="275" r:id="rId24"/>
    <p:sldId id="276" r:id="rId25"/>
    <p:sldId id="283" r:id="rId26"/>
    <p:sldId id="281" r:id="rId27"/>
    <p:sldId id="267" r:id="rId28"/>
    <p:sldId id="284" r:id="rId29"/>
    <p:sldId id="285" r:id="rId30"/>
    <p:sldId id="286" r:id="rId31"/>
    <p:sldId id="287" r:id="rId32"/>
    <p:sldId id="270"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Öhlén" initials="KÖ" lastIdx="0" clrIdx="0">
    <p:extLst>
      <p:ext uri="{19B8F6BF-5375-455C-9EA6-DF929625EA0E}">
        <p15:presenceInfo xmlns:p15="http://schemas.microsoft.com/office/powerpoint/2012/main" userId="S-1-5-21-1715567821-412668190-725345543-2815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43" d="100"/>
          <a:sy n="43" d="100"/>
        </p:scale>
        <p:origin x="1076"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7" d="100"/>
          <a:sy n="87"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05F134-0BBA-4269-943B-9BAD9ABD1DE4}" type="datetimeFigureOut">
              <a:rPr lang="sv-SE" smtClean="0"/>
              <a:t>2022-05-12</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B083F-E1C4-4DE3-A31D-C6A1D6DECF99}" type="slidenum">
              <a:rPr lang="sv-SE" smtClean="0"/>
              <a:t>‹#›</a:t>
            </a:fld>
            <a:endParaRPr lang="sv-SE"/>
          </a:p>
        </p:txBody>
      </p:sp>
    </p:spTree>
    <p:extLst>
      <p:ext uri="{BB962C8B-B14F-4D97-AF65-F5344CB8AC3E}">
        <p14:creationId xmlns:p14="http://schemas.microsoft.com/office/powerpoint/2010/main" val="192851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F8DC2-1DD8-49BC-A216-B09D2294E1D8}" type="datetimeFigureOut">
              <a:rPr lang="sv-SE" smtClean="0"/>
              <a:t>2022-05-12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9C6D2-939D-48D2-A55F-2522CDF1D0B5}" type="slidenum">
              <a:rPr lang="sv-SE" smtClean="0"/>
              <a:t>‹#›</a:t>
            </a:fld>
            <a:endParaRPr lang="sv-SE"/>
          </a:p>
        </p:txBody>
      </p:sp>
    </p:spTree>
    <p:extLst>
      <p:ext uri="{BB962C8B-B14F-4D97-AF65-F5344CB8AC3E}">
        <p14:creationId xmlns:p14="http://schemas.microsoft.com/office/powerpoint/2010/main" val="9067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vn.se/sv/Om-regionen/regionens-organisation/Rad-och-kommitteer/Lakemedelskommitten/Expertgrupp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Bilder att inleda möten i terapigrupper med hösten 2018.</a:t>
            </a:r>
          </a:p>
          <a:p>
            <a:r>
              <a:rPr lang="sv-SE" dirty="0"/>
              <a:t>Bilderna är baserade på ny uppdragsbeskrivning (daterad 180518 och förankrad i LM-kommittén) som finns på externwebben</a:t>
            </a:r>
          </a:p>
          <a:p>
            <a:r>
              <a:rPr lang="sv-SE" dirty="0">
                <a:hlinkClick r:id="rId3"/>
              </a:rPr>
              <a:t>https://www.rvn.se/sv/Om-regionen/regionens-organisation/Rad-och-kommitteer/Lakemedelskommitten/Expertgrupper/</a:t>
            </a:r>
            <a:endParaRPr lang="sv-SE" dirty="0"/>
          </a:p>
          <a:p>
            <a:endParaRPr lang="sv-SE" dirty="0"/>
          </a:p>
          <a:p>
            <a:r>
              <a:rPr lang="sv-SE" i="1" dirty="0"/>
              <a:t>På varje bild ligger nu bara de viktiga huvudorden och på anteckningssidan ligger den text som ursprungligen fanns på varje bild. Omarbetat efter att jag hade terapigrupp neurologi 180823 då Maria AL var med. De två sista bilderna tillhör mitt möte i terapigruppen neurologi och jag lät jag dessa bilder ligga kvar – det var dessa punkter som jag tog upp på mitt möte ifall ni vill använda några av rubrikerna i era terapigrupper /Karin </a:t>
            </a:r>
          </a:p>
          <a:p>
            <a:endParaRPr lang="sv-SE" dirty="0"/>
          </a:p>
          <a:p>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1</a:t>
            </a:fld>
            <a:endParaRPr lang="sv-SE"/>
          </a:p>
        </p:txBody>
      </p:sp>
    </p:spTree>
    <p:extLst>
      <p:ext uri="{BB962C8B-B14F-4D97-AF65-F5344CB8AC3E}">
        <p14:creationId xmlns:p14="http://schemas.microsoft.com/office/powerpoint/2010/main" val="168617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Wingdings" panose="05000000000000000000" pitchFamily="2" charset="2"/>
              <a:buChar char="Ø"/>
            </a:pPr>
            <a:r>
              <a:rPr lang="sv-SE" dirty="0"/>
              <a:t>Verka för </a:t>
            </a:r>
            <a:r>
              <a:rPr lang="sv-SE" b="1" dirty="0"/>
              <a:t>hög kvalitet</a:t>
            </a:r>
            <a:r>
              <a:rPr lang="sv-SE" dirty="0"/>
              <a:t>, </a:t>
            </a:r>
            <a:r>
              <a:rPr lang="sv-SE" b="1" dirty="0"/>
              <a:t>säkerhet </a:t>
            </a:r>
            <a:r>
              <a:rPr lang="sv-SE" dirty="0"/>
              <a:t>och </a:t>
            </a:r>
            <a:r>
              <a:rPr lang="sv-SE" b="1" dirty="0"/>
              <a:t>kostnadseffektivitet</a:t>
            </a:r>
            <a:r>
              <a:rPr lang="sv-SE" dirty="0"/>
              <a:t> när det gäller frågor som berör läkemedel inom området</a:t>
            </a:r>
            <a:br>
              <a:rPr lang="sv-SE" dirty="0"/>
            </a:br>
            <a:endParaRPr lang="sv-SE" dirty="0"/>
          </a:p>
          <a:p>
            <a:pPr>
              <a:buFont typeface="Wingdings" panose="05000000000000000000" pitchFamily="2" charset="2"/>
              <a:buChar char="Ø"/>
            </a:pPr>
            <a:r>
              <a:rPr lang="sv-SE" b="1" dirty="0"/>
              <a:t>Bevaka terapiområdet </a:t>
            </a:r>
            <a:r>
              <a:rPr lang="sv-SE" dirty="0"/>
              <a:t>nationellt, regionalt och lokalt</a:t>
            </a:r>
            <a:br>
              <a:rPr lang="sv-SE" dirty="0"/>
            </a:br>
            <a:r>
              <a:rPr lang="sv-SE" dirty="0"/>
              <a:t>avseende både läkemedel och livsstilspåverkan</a:t>
            </a:r>
            <a:br>
              <a:rPr lang="sv-SE" dirty="0"/>
            </a:br>
            <a:endParaRPr lang="sv-SE" dirty="0"/>
          </a:p>
          <a:p>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solidFill>
                  <a:prstClr val="black"/>
                </a:solidFill>
              </a:rPr>
              <a:pPr/>
              <a:t>3</a:t>
            </a:fld>
            <a:endParaRPr lang="sv-SE">
              <a:solidFill>
                <a:prstClr val="black"/>
              </a:solidFill>
            </a:endParaRPr>
          </a:p>
        </p:txBody>
      </p:sp>
    </p:spTree>
    <p:extLst>
      <p:ext uri="{BB962C8B-B14F-4D97-AF65-F5344CB8AC3E}">
        <p14:creationId xmlns:p14="http://schemas.microsoft.com/office/powerpoint/2010/main" val="260773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spTree>
    <p:extLst>
      <p:ext uri="{BB962C8B-B14F-4D97-AF65-F5344CB8AC3E}">
        <p14:creationId xmlns:p14="http://schemas.microsoft.com/office/powerpoint/2010/main" val="288889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26229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7"/>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spTree>
    <p:extLst>
      <p:ext uri="{BB962C8B-B14F-4D97-AF65-F5344CB8AC3E}">
        <p14:creationId xmlns:p14="http://schemas.microsoft.com/office/powerpoint/2010/main" val="233851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0069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40647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663624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303870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99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23711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29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0460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316195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47241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1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534191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6731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dirty="0"/>
              <a:t>Klicka här för att ändra format</a:t>
            </a:r>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354724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826605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a:noFill/>
        </p:spPr>
        <p:txBody>
          <a:bodyPr bIns="0" anchor="b" anchorCtr="0"/>
          <a:lstStyle>
            <a:lvl1pPr algn="l">
              <a:lnSpc>
                <a:spcPts val="4200"/>
              </a:lnSpc>
              <a:defRPr b="0" cap="none" spc="0">
                <a:ln>
                  <a:noFill/>
                </a:ln>
                <a:solidFill>
                  <a:srgbClr val="7F7F7F"/>
                </a:solidFill>
                <a:effectLst/>
              </a:defRPr>
            </a:lvl1pPr>
          </a:lstStyle>
          <a:p>
            <a:r>
              <a:rPr kumimoji="0" lang="sv-SE" sz="4200" b="0" i="0" u="none" strike="noStrike" kern="1200" cap="none" spc="0" normalizeH="0" baseline="0" noProof="0" dirty="0">
                <a:ln>
                  <a:noFill/>
                </a:ln>
                <a:solidFill>
                  <a:srgbClr val="FFFFFF">
                    <a:lumMod val="50000"/>
                  </a:srgbClr>
                </a:solidFill>
                <a:effectLst/>
                <a:uLnTx/>
                <a:uFillTx/>
                <a:latin typeface="+mj-lt"/>
                <a:ea typeface="+mj-ea"/>
                <a:cs typeface="+mj-cs"/>
              </a:rPr>
              <a:t>Klicka här för att ändra format</a:t>
            </a:r>
            <a:endParaRPr lang="sv-SE" dirty="0"/>
          </a:p>
        </p:txBody>
      </p:sp>
    </p:spTree>
    <p:extLst>
      <p:ext uri="{BB962C8B-B14F-4D97-AF65-F5344CB8AC3E}">
        <p14:creationId xmlns:p14="http://schemas.microsoft.com/office/powerpoint/2010/main" val="110197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50792"/>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5755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10522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258642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7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7801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676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05881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image" Target="../media/image8.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image" Target="../media/image10.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Tree>
    <p:extLst>
      <p:ext uri="{BB962C8B-B14F-4D97-AF65-F5344CB8AC3E}">
        <p14:creationId xmlns:p14="http://schemas.microsoft.com/office/powerpoint/2010/main" val="91730672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6" r:id="rId3"/>
    <p:sldLayoutId id="2147483748" r:id="rId4"/>
    <p:sldLayoutId id="2147483750"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5049628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69" r:id="rId3"/>
    <p:sldLayoutId id="2147483754" r:id="rId4"/>
    <p:sldLayoutId id="2147483766"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285322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369615325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70" r:id="rId3"/>
    <p:sldLayoutId id="2147483759" r:id="rId4"/>
    <p:sldLayoutId id="2147483767"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10"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207378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71" r:id="rId3"/>
    <p:sldLayoutId id="2147483764" r:id="rId4"/>
    <p:sldLayoutId id="214748376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
        <p:nvSpPr>
          <p:cNvPr id="7"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8"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7753148"/>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spcBef>
          <a:spcPct val="0"/>
        </a:spcBef>
        <a:buNone/>
        <a:defRPr sz="4200" b="0" kern="1200" cap="none" spc="0">
          <a:ln>
            <a:noFill/>
          </a:ln>
          <a:solidFill>
            <a:srgbClr val="7F7F7F"/>
          </a:solidFill>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BB5C028-5768-4E08-AB03-CAA17AA0CF82}"/>
              </a:ext>
            </a:extLst>
          </p:cNvPr>
          <p:cNvSpPr txBox="1">
            <a:spLocks/>
          </p:cNvSpPr>
          <p:nvPr/>
        </p:nvSpPr>
        <p:spPr>
          <a:xfrm>
            <a:off x="-58858" y="1340768"/>
            <a:ext cx="9144000" cy="2387600"/>
          </a:xfrm>
          <a:prstGeom prst="rect">
            <a:avLst/>
          </a:prstGeom>
        </p:spPr>
        <p:txBody>
          <a:bodyPr bIns="0" anchor="b" anchorCtr="0"/>
          <a:lstStyle>
            <a:lvl1pPr algn="ctr" defTabSz="914400" rtl="0" eaLnBrk="1" latinLnBrk="0" hangingPunct="1">
              <a:lnSpc>
                <a:spcPts val="4200"/>
              </a:lnSpc>
              <a:spcBef>
                <a:spcPct val="0"/>
              </a:spcBef>
              <a:buNone/>
              <a:defRPr sz="4200" kern="1200">
                <a:solidFill>
                  <a:schemeClr val="bg1">
                    <a:lumMod val="50000"/>
                  </a:schemeClr>
                </a:solidFill>
                <a:latin typeface="+mj-lt"/>
                <a:ea typeface="+mj-ea"/>
                <a:cs typeface="+mj-cs"/>
              </a:defRPr>
            </a:lvl1pPr>
          </a:lstStyle>
          <a:p>
            <a:r>
              <a:rPr lang="sv-SE" dirty="0"/>
              <a:t>Förhandsplanering av vård</a:t>
            </a:r>
          </a:p>
        </p:txBody>
      </p:sp>
      <p:sp>
        <p:nvSpPr>
          <p:cNvPr id="3" name="Underrubrik 2">
            <a:extLst>
              <a:ext uri="{FF2B5EF4-FFF2-40B4-BE49-F238E27FC236}">
                <a16:creationId xmlns:a16="http://schemas.microsoft.com/office/drawing/2014/main" id="{C2074AE9-B8DA-4D9C-800C-1DDD48279621}"/>
              </a:ext>
            </a:extLst>
          </p:cNvPr>
          <p:cNvSpPr>
            <a:spLocks noGrp="1"/>
          </p:cNvSpPr>
          <p:nvPr>
            <p:ph type="subTitle" idx="1"/>
          </p:nvPr>
        </p:nvSpPr>
        <p:spPr>
          <a:xfrm>
            <a:off x="398342" y="3933056"/>
            <a:ext cx="8229600" cy="1656184"/>
          </a:xfrm>
        </p:spPr>
        <p:txBody>
          <a:bodyPr/>
          <a:lstStyle/>
          <a:p>
            <a:r>
              <a:rPr lang="sv-SE" dirty="0"/>
              <a:t>Andreas Koro</a:t>
            </a:r>
          </a:p>
          <a:p>
            <a:r>
              <a:rPr lang="sv-SE" dirty="0"/>
              <a:t>Specialist i allmänmedicin</a:t>
            </a:r>
          </a:p>
          <a:p>
            <a:r>
              <a:rPr lang="sv-SE" dirty="0"/>
              <a:t>HC Ankaret, Örnsköldsvik</a:t>
            </a:r>
          </a:p>
        </p:txBody>
      </p:sp>
    </p:spTree>
    <p:extLst>
      <p:ext uri="{BB962C8B-B14F-4D97-AF65-F5344CB8AC3E}">
        <p14:creationId xmlns:p14="http://schemas.microsoft.com/office/powerpoint/2010/main" val="403095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67F8CD-CDE8-44CF-A90A-896072005373}"/>
              </a:ext>
            </a:extLst>
          </p:cNvPr>
          <p:cNvSpPr>
            <a:spLocks noGrp="1"/>
          </p:cNvSpPr>
          <p:nvPr>
            <p:ph type="title"/>
          </p:nvPr>
        </p:nvSpPr>
        <p:spPr/>
        <p:txBody>
          <a:bodyPr/>
          <a:lstStyle/>
          <a:p>
            <a:r>
              <a:rPr lang="sv-SE" dirty="0"/>
              <a:t>Hur gör man då?</a:t>
            </a:r>
          </a:p>
        </p:txBody>
      </p:sp>
      <p:sp>
        <p:nvSpPr>
          <p:cNvPr id="3" name="Platshållare för innehåll 2">
            <a:extLst>
              <a:ext uri="{FF2B5EF4-FFF2-40B4-BE49-F238E27FC236}">
                <a16:creationId xmlns:a16="http://schemas.microsoft.com/office/drawing/2014/main" id="{02707884-6E0F-4BC3-8D77-F97E1B766974}"/>
              </a:ext>
            </a:extLst>
          </p:cNvPr>
          <p:cNvSpPr>
            <a:spLocks noGrp="1"/>
          </p:cNvSpPr>
          <p:nvPr>
            <p:ph idx="1"/>
          </p:nvPr>
        </p:nvSpPr>
        <p:spPr/>
        <p:txBody>
          <a:bodyPr/>
          <a:lstStyle/>
          <a:p>
            <a:r>
              <a:rPr lang="sv-SE" dirty="0"/>
              <a:t>Var förberedd – Ha en plan på förhand</a:t>
            </a:r>
          </a:p>
          <a:p>
            <a:r>
              <a:rPr lang="sv-SE" dirty="0"/>
              <a:t>Inventera patienten/närstående – Tanke/Oro/Önskan</a:t>
            </a:r>
          </a:p>
          <a:p>
            <a:r>
              <a:rPr lang="sv-SE" dirty="0"/>
              <a:t>Prata i generella termer först – När man har de sjukdomar/den situation som du/din pappa har?</a:t>
            </a:r>
          </a:p>
          <a:p>
            <a:r>
              <a:rPr lang="sv-SE" dirty="0"/>
              <a:t>Beskriv sjukdomar och prognos</a:t>
            </a:r>
          </a:p>
          <a:p>
            <a:r>
              <a:rPr lang="sv-SE" dirty="0"/>
              <a:t>Undvik medicinska Ja/Nej-frågor</a:t>
            </a:r>
          </a:p>
          <a:p>
            <a:r>
              <a:rPr lang="sv-SE" dirty="0"/>
              <a:t>Vissa insatser har mycket liten chans att hjälpa/stor chans att medföra lidande. </a:t>
            </a:r>
          </a:p>
          <a:p>
            <a:r>
              <a:rPr lang="sv-SE" dirty="0"/>
              <a:t>Var beredd på att ajournera dig – alla frön gror inte direkt</a:t>
            </a:r>
          </a:p>
        </p:txBody>
      </p:sp>
      <p:pic>
        <p:nvPicPr>
          <p:cNvPr id="4" name="Bildobjekt 3">
            <a:extLst>
              <a:ext uri="{FF2B5EF4-FFF2-40B4-BE49-F238E27FC236}">
                <a16:creationId xmlns:a16="http://schemas.microsoft.com/office/drawing/2014/main" id="{551BC1D7-F9C3-4F5C-A443-E40E69543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53" y="116147"/>
            <a:ext cx="2259077" cy="1283156"/>
          </a:xfrm>
          <a:prstGeom prst="rect">
            <a:avLst/>
          </a:prstGeom>
        </p:spPr>
      </p:pic>
      <p:pic>
        <p:nvPicPr>
          <p:cNvPr id="5" name="Bildobjekt 4">
            <a:extLst>
              <a:ext uri="{FF2B5EF4-FFF2-40B4-BE49-F238E27FC236}">
                <a16:creationId xmlns:a16="http://schemas.microsoft.com/office/drawing/2014/main" id="{F1BED32E-3491-4F72-8DC8-F336595F8A00}"/>
              </a:ext>
            </a:extLst>
          </p:cNvPr>
          <p:cNvPicPr>
            <a:picLocks noChangeAspect="1"/>
          </p:cNvPicPr>
          <p:nvPr/>
        </p:nvPicPr>
        <p:blipFill>
          <a:blip r:embed="rId3"/>
          <a:stretch>
            <a:fillRect/>
          </a:stretch>
        </p:blipFill>
        <p:spPr>
          <a:xfrm>
            <a:off x="275069" y="692696"/>
            <a:ext cx="8422844" cy="4737851"/>
          </a:xfrm>
          <a:prstGeom prst="rect">
            <a:avLst/>
          </a:prstGeom>
        </p:spPr>
      </p:pic>
    </p:spTree>
    <p:extLst>
      <p:ext uri="{BB962C8B-B14F-4D97-AF65-F5344CB8AC3E}">
        <p14:creationId xmlns:p14="http://schemas.microsoft.com/office/powerpoint/2010/main" val="25700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4CF6FE-1F24-4CF6-B2D8-3C7E9C8BBC40}"/>
              </a:ext>
            </a:extLst>
          </p:cNvPr>
          <p:cNvSpPr>
            <a:spLocks noGrp="1"/>
          </p:cNvSpPr>
          <p:nvPr>
            <p:ph type="title"/>
          </p:nvPr>
        </p:nvSpPr>
        <p:spPr/>
        <p:txBody>
          <a:bodyPr/>
          <a:lstStyle/>
          <a:p>
            <a:r>
              <a:rPr lang="sv-SE" dirty="0"/>
              <a:t>Problem längs vägen</a:t>
            </a:r>
          </a:p>
        </p:txBody>
      </p:sp>
      <p:sp>
        <p:nvSpPr>
          <p:cNvPr id="3" name="Platshållare för innehåll 2">
            <a:extLst>
              <a:ext uri="{FF2B5EF4-FFF2-40B4-BE49-F238E27FC236}">
                <a16:creationId xmlns:a16="http://schemas.microsoft.com/office/drawing/2014/main" id="{CDFA72D0-6652-47A8-BF45-46CD839A210F}"/>
              </a:ext>
            </a:extLst>
          </p:cNvPr>
          <p:cNvSpPr>
            <a:spLocks noGrp="1"/>
          </p:cNvSpPr>
          <p:nvPr>
            <p:ph idx="1"/>
          </p:nvPr>
        </p:nvSpPr>
        <p:spPr/>
        <p:txBody>
          <a:bodyPr/>
          <a:lstStyle/>
          <a:p>
            <a:r>
              <a:rPr lang="sv-SE" dirty="0"/>
              <a:t>Hinner inte</a:t>
            </a:r>
          </a:p>
          <a:p>
            <a:r>
              <a:rPr lang="sv-SE" dirty="0"/>
              <a:t>Patient närstående vill inte</a:t>
            </a:r>
          </a:p>
          <a:p>
            <a:r>
              <a:rPr lang="sv-SE" dirty="0"/>
              <a:t>Samarbetssvårigheter (Vem gör vad?)</a:t>
            </a:r>
          </a:p>
          <a:p>
            <a:endParaRPr lang="sv-SE" dirty="0"/>
          </a:p>
        </p:txBody>
      </p:sp>
    </p:spTree>
    <p:extLst>
      <p:ext uri="{BB962C8B-B14F-4D97-AF65-F5344CB8AC3E}">
        <p14:creationId xmlns:p14="http://schemas.microsoft.com/office/powerpoint/2010/main" val="29372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9ECB40-5146-4621-8550-02F67695AA3D}"/>
              </a:ext>
            </a:extLst>
          </p:cNvPr>
          <p:cNvSpPr>
            <a:spLocks noGrp="1"/>
          </p:cNvSpPr>
          <p:nvPr>
            <p:ph type="title"/>
          </p:nvPr>
        </p:nvSpPr>
        <p:spPr/>
        <p:txBody>
          <a:bodyPr/>
          <a:lstStyle/>
          <a:p>
            <a:r>
              <a:rPr lang="sv-SE" dirty="0"/>
              <a:t>Vetenskapligt stöd</a:t>
            </a:r>
          </a:p>
        </p:txBody>
      </p:sp>
      <p:pic>
        <p:nvPicPr>
          <p:cNvPr id="9" name="Bildobjekt 8">
            <a:extLst>
              <a:ext uri="{FF2B5EF4-FFF2-40B4-BE49-F238E27FC236}">
                <a16:creationId xmlns:a16="http://schemas.microsoft.com/office/drawing/2014/main" id="{12641570-1B26-4717-87DE-B2C996C94ACE}"/>
              </a:ext>
            </a:extLst>
          </p:cNvPr>
          <p:cNvPicPr>
            <a:picLocks noChangeAspect="1"/>
          </p:cNvPicPr>
          <p:nvPr/>
        </p:nvPicPr>
        <p:blipFill>
          <a:blip r:embed="rId2"/>
          <a:stretch>
            <a:fillRect/>
          </a:stretch>
        </p:blipFill>
        <p:spPr>
          <a:xfrm>
            <a:off x="746532" y="511944"/>
            <a:ext cx="6943725" cy="6057900"/>
          </a:xfrm>
          <a:prstGeom prst="rect">
            <a:avLst/>
          </a:prstGeom>
        </p:spPr>
      </p:pic>
      <p:pic>
        <p:nvPicPr>
          <p:cNvPr id="11" name="Platshållare för innehåll 10">
            <a:extLst>
              <a:ext uri="{FF2B5EF4-FFF2-40B4-BE49-F238E27FC236}">
                <a16:creationId xmlns:a16="http://schemas.microsoft.com/office/drawing/2014/main" id="{4D22EEA8-3910-4635-88B7-BD993DCE63F3}"/>
              </a:ext>
            </a:extLst>
          </p:cNvPr>
          <p:cNvPicPr>
            <a:picLocks noGrp="1" noChangeAspect="1"/>
          </p:cNvPicPr>
          <p:nvPr>
            <p:ph idx="1"/>
          </p:nvPr>
        </p:nvPicPr>
        <p:blipFill>
          <a:blip r:embed="rId3"/>
          <a:stretch>
            <a:fillRect/>
          </a:stretch>
        </p:blipFill>
        <p:spPr>
          <a:xfrm>
            <a:off x="611560" y="1845245"/>
            <a:ext cx="6905625" cy="1438275"/>
          </a:xfrm>
        </p:spPr>
      </p:pic>
      <p:sp>
        <p:nvSpPr>
          <p:cNvPr id="3" name="Ellips 2">
            <a:extLst>
              <a:ext uri="{FF2B5EF4-FFF2-40B4-BE49-F238E27FC236}">
                <a16:creationId xmlns:a16="http://schemas.microsoft.com/office/drawing/2014/main" id="{BE6A787E-1A84-4213-B937-D811091F3363}"/>
              </a:ext>
            </a:extLst>
          </p:cNvPr>
          <p:cNvSpPr/>
          <p:nvPr/>
        </p:nvSpPr>
        <p:spPr>
          <a:xfrm>
            <a:off x="774625" y="5345708"/>
            <a:ext cx="6905625"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51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55E30B-9B3C-4548-B6C0-7E5CAEC06A23}"/>
              </a:ext>
            </a:extLst>
          </p:cNvPr>
          <p:cNvSpPr>
            <a:spLocks noGrp="1"/>
          </p:cNvSpPr>
          <p:nvPr>
            <p:ph type="title"/>
          </p:nvPr>
        </p:nvSpPr>
        <p:spPr/>
        <p:txBody>
          <a:bodyPr/>
          <a:lstStyle/>
          <a:p>
            <a:endParaRPr lang="sv-SE"/>
          </a:p>
        </p:txBody>
      </p:sp>
      <p:pic>
        <p:nvPicPr>
          <p:cNvPr id="7" name="Platshållare för innehåll 6">
            <a:extLst>
              <a:ext uri="{FF2B5EF4-FFF2-40B4-BE49-F238E27FC236}">
                <a16:creationId xmlns:a16="http://schemas.microsoft.com/office/drawing/2014/main" id="{48DF69E3-9A30-408F-B914-752A18473876}"/>
              </a:ext>
            </a:extLst>
          </p:cNvPr>
          <p:cNvPicPr>
            <a:picLocks noGrp="1" noChangeAspect="1"/>
          </p:cNvPicPr>
          <p:nvPr>
            <p:ph idx="1"/>
          </p:nvPr>
        </p:nvPicPr>
        <p:blipFill>
          <a:blip r:embed="rId2"/>
          <a:stretch>
            <a:fillRect/>
          </a:stretch>
        </p:blipFill>
        <p:spPr>
          <a:xfrm>
            <a:off x="657717" y="2060848"/>
            <a:ext cx="5195624" cy="4103687"/>
          </a:xfrm>
        </p:spPr>
      </p:pic>
      <p:pic>
        <p:nvPicPr>
          <p:cNvPr id="5" name="Bildobjekt 4">
            <a:extLst>
              <a:ext uri="{FF2B5EF4-FFF2-40B4-BE49-F238E27FC236}">
                <a16:creationId xmlns:a16="http://schemas.microsoft.com/office/drawing/2014/main" id="{B7EB2C75-83AC-45D0-AE42-92C75D94DFDF}"/>
              </a:ext>
            </a:extLst>
          </p:cNvPr>
          <p:cNvPicPr>
            <a:picLocks noChangeAspect="1"/>
          </p:cNvPicPr>
          <p:nvPr/>
        </p:nvPicPr>
        <p:blipFill>
          <a:blip r:embed="rId3"/>
          <a:stretch>
            <a:fillRect/>
          </a:stretch>
        </p:blipFill>
        <p:spPr>
          <a:xfrm>
            <a:off x="446087" y="1052215"/>
            <a:ext cx="6924675" cy="1276350"/>
          </a:xfrm>
          <a:prstGeom prst="rect">
            <a:avLst/>
          </a:prstGeom>
        </p:spPr>
      </p:pic>
      <p:sp>
        <p:nvSpPr>
          <p:cNvPr id="6" name="Ellips 5">
            <a:extLst>
              <a:ext uri="{FF2B5EF4-FFF2-40B4-BE49-F238E27FC236}">
                <a16:creationId xmlns:a16="http://schemas.microsoft.com/office/drawing/2014/main" id="{F43F1972-29BB-45D1-8398-EE37C0C92285}"/>
              </a:ext>
            </a:extLst>
          </p:cNvPr>
          <p:cNvSpPr/>
          <p:nvPr/>
        </p:nvSpPr>
        <p:spPr>
          <a:xfrm>
            <a:off x="468313" y="4797152"/>
            <a:ext cx="541164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08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A7116-1A1D-4EE9-9C1C-0D8FDD0D19F5}"/>
              </a:ext>
            </a:extLst>
          </p:cNvPr>
          <p:cNvSpPr>
            <a:spLocks noGrp="1"/>
          </p:cNvSpPr>
          <p:nvPr>
            <p:ph type="title"/>
          </p:nvPr>
        </p:nvSpPr>
        <p:spPr/>
        <p:txBody>
          <a:bodyPr/>
          <a:lstStyle/>
          <a:p>
            <a:endParaRPr lang="sv-SE"/>
          </a:p>
        </p:txBody>
      </p:sp>
      <p:pic>
        <p:nvPicPr>
          <p:cNvPr id="7" name="Platshållare för innehåll 6">
            <a:extLst>
              <a:ext uri="{FF2B5EF4-FFF2-40B4-BE49-F238E27FC236}">
                <a16:creationId xmlns:a16="http://schemas.microsoft.com/office/drawing/2014/main" id="{065620FC-37D4-418B-8235-E1468726CB23}"/>
              </a:ext>
            </a:extLst>
          </p:cNvPr>
          <p:cNvPicPr>
            <a:picLocks noGrp="1" noChangeAspect="1"/>
          </p:cNvPicPr>
          <p:nvPr>
            <p:ph idx="1"/>
          </p:nvPr>
        </p:nvPicPr>
        <p:blipFill>
          <a:blip r:embed="rId2"/>
          <a:stretch>
            <a:fillRect/>
          </a:stretch>
        </p:blipFill>
        <p:spPr>
          <a:xfrm>
            <a:off x="827584" y="620688"/>
            <a:ext cx="5544616" cy="5404898"/>
          </a:xfrm>
        </p:spPr>
      </p:pic>
      <p:pic>
        <p:nvPicPr>
          <p:cNvPr id="5" name="Bildobjekt 4">
            <a:extLst>
              <a:ext uri="{FF2B5EF4-FFF2-40B4-BE49-F238E27FC236}">
                <a16:creationId xmlns:a16="http://schemas.microsoft.com/office/drawing/2014/main" id="{314AF3E5-7C5B-492E-AF23-D9356C29BE21}"/>
              </a:ext>
            </a:extLst>
          </p:cNvPr>
          <p:cNvPicPr>
            <a:picLocks noChangeAspect="1"/>
          </p:cNvPicPr>
          <p:nvPr/>
        </p:nvPicPr>
        <p:blipFill>
          <a:blip r:embed="rId3"/>
          <a:stretch>
            <a:fillRect/>
          </a:stretch>
        </p:blipFill>
        <p:spPr>
          <a:xfrm>
            <a:off x="611560" y="980728"/>
            <a:ext cx="6591300" cy="1447800"/>
          </a:xfrm>
          <a:prstGeom prst="rect">
            <a:avLst/>
          </a:prstGeom>
        </p:spPr>
      </p:pic>
      <p:sp>
        <p:nvSpPr>
          <p:cNvPr id="6" name="Ellips 5">
            <a:extLst>
              <a:ext uri="{FF2B5EF4-FFF2-40B4-BE49-F238E27FC236}">
                <a16:creationId xmlns:a16="http://schemas.microsoft.com/office/drawing/2014/main" id="{80DA660A-1E05-4250-9929-9B7DCD3EE281}"/>
              </a:ext>
            </a:extLst>
          </p:cNvPr>
          <p:cNvSpPr/>
          <p:nvPr/>
        </p:nvSpPr>
        <p:spPr>
          <a:xfrm>
            <a:off x="591259" y="4725144"/>
            <a:ext cx="5854262" cy="1300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164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9255DD-4BEB-4517-ABC4-1F8F835E23D9}"/>
              </a:ext>
            </a:extLst>
          </p:cNvPr>
          <p:cNvSpPr>
            <a:spLocks noGrp="1"/>
          </p:cNvSpPr>
          <p:nvPr>
            <p:ph type="title"/>
          </p:nvPr>
        </p:nvSpPr>
        <p:spPr/>
        <p:txBody>
          <a:bodyPr/>
          <a:lstStyle/>
          <a:p>
            <a:endParaRPr lang="sv-SE" dirty="0"/>
          </a:p>
        </p:txBody>
      </p:sp>
      <p:pic>
        <p:nvPicPr>
          <p:cNvPr id="7" name="Platshållare för innehåll 6">
            <a:extLst>
              <a:ext uri="{FF2B5EF4-FFF2-40B4-BE49-F238E27FC236}">
                <a16:creationId xmlns:a16="http://schemas.microsoft.com/office/drawing/2014/main" id="{46A4E739-919E-4F76-BFB4-FDB80532F1B1}"/>
              </a:ext>
            </a:extLst>
          </p:cNvPr>
          <p:cNvPicPr>
            <a:picLocks noGrp="1" noChangeAspect="1"/>
          </p:cNvPicPr>
          <p:nvPr>
            <p:ph idx="1"/>
          </p:nvPr>
        </p:nvPicPr>
        <p:blipFill>
          <a:blip r:embed="rId2"/>
          <a:stretch>
            <a:fillRect/>
          </a:stretch>
        </p:blipFill>
        <p:spPr>
          <a:xfrm>
            <a:off x="751755" y="260648"/>
            <a:ext cx="5610225" cy="5854909"/>
          </a:xfrm>
        </p:spPr>
      </p:pic>
      <p:pic>
        <p:nvPicPr>
          <p:cNvPr id="5" name="Bildobjekt 4">
            <a:extLst>
              <a:ext uri="{FF2B5EF4-FFF2-40B4-BE49-F238E27FC236}">
                <a16:creationId xmlns:a16="http://schemas.microsoft.com/office/drawing/2014/main" id="{D978793A-25DC-487B-B607-D3806182161B}"/>
              </a:ext>
            </a:extLst>
          </p:cNvPr>
          <p:cNvPicPr>
            <a:picLocks noChangeAspect="1"/>
          </p:cNvPicPr>
          <p:nvPr/>
        </p:nvPicPr>
        <p:blipFill>
          <a:blip r:embed="rId3"/>
          <a:stretch>
            <a:fillRect/>
          </a:stretch>
        </p:blipFill>
        <p:spPr>
          <a:xfrm>
            <a:off x="751755" y="925214"/>
            <a:ext cx="5610225" cy="1190625"/>
          </a:xfrm>
          <a:prstGeom prst="rect">
            <a:avLst/>
          </a:prstGeom>
        </p:spPr>
      </p:pic>
      <p:sp>
        <p:nvSpPr>
          <p:cNvPr id="6" name="Ellips 5">
            <a:extLst>
              <a:ext uri="{FF2B5EF4-FFF2-40B4-BE49-F238E27FC236}">
                <a16:creationId xmlns:a16="http://schemas.microsoft.com/office/drawing/2014/main" id="{43B7EAA7-7E6A-47EE-B447-81BB7EDBDE32}"/>
              </a:ext>
            </a:extLst>
          </p:cNvPr>
          <p:cNvSpPr/>
          <p:nvPr/>
        </p:nvSpPr>
        <p:spPr>
          <a:xfrm>
            <a:off x="468313" y="5157191"/>
            <a:ext cx="6047903" cy="6485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35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5982-D791-4D90-B338-60CFF22ECCD2}"/>
              </a:ext>
            </a:extLst>
          </p:cNvPr>
          <p:cNvSpPr>
            <a:spLocks noGrp="1"/>
          </p:cNvSpPr>
          <p:nvPr>
            <p:ph type="title"/>
          </p:nvPr>
        </p:nvSpPr>
        <p:spPr/>
        <p:txBody>
          <a:bodyPr/>
          <a:lstStyle/>
          <a:p>
            <a:r>
              <a:rPr lang="sv-SE" dirty="0"/>
              <a:t>Sammanfattningsvis	</a:t>
            </a:r>
          </a:p>
        </p:txBody>
      </p:sp>
      <p:sp>
        <p:nvSpPr>
          <p:cNvPr id="3" name="Platshållare för innehåll 2">
            <a:extLst>
              <a:ext uri="{FF2B5EF4-FFF2-40B4-BE49-F238E27FC236}">
                <a16:creationId xmlns:a16="http://schemas.microsoft.com/office/drawing/2014/main" id="{10F08603-8F6D-4A52-A92B-7940DCEC5447}"/>
              </a:ext>
            </a:extLst>
          </p:cNvPr>
          <p:cNvSpPr>
            <a:spLocks noGrp="1"/>
          </p:cNvSpPr>
          <p:nvPr>
            <p:ph idx="1"/>
          </p:nvPr>
        </p:nvSpPr>
        <p:spPr/>
        <p:txBody>
          <a:bodyPr/>
          <a:lstStyle/>
          <a:p>
            <a:r>
              <a:rPr lang="sv-SE" dirty="0"/>
              <a:t>Bra randomiserade studier saknas</a:t>
            </a:r>
          </a:p>
          <a:p>
            <a:r>
              <a:rPr lang="sv-SE" dirty="0"/>
              <a:t>Observationsstudier indikerar på förbättrad palliativ vård, mindre sjukhusvård, kostnadsneutralitet till lägre kostnad, ingen försämrad mortalitet. </a:t>
            </a:r>
          </a:p>
          <a:p>
            <a:r>
              <a:rPr lang="sv-SE" dirty="0"/>
              <a:t>Svensk forskning finns (Kirsebom, 2015) som finner samband mellan förekomst av ACP och lägre nyttjande av akutsjukvård. </a:t>
            </a:r>
          </a:p>
          <a:p>
            <a:r>
              <a:rPr lang="sv-SE" dirty="0"/>
              <a:t>Carol </a:t>
            </a:r>
            <a:r>
              <a:rPr lang="sv-SE" dirty="0" err="1"/>
              <a:t>Tieshelman</a:t>
            </a:r>
            <a:r>
              <a:rPr lang="sv-SE" dirty="0"/>
              <a:t>, Malin Eneslätt, </a:t>
            </a:r>
            <a:r>
              <a:rPr lang="sv-SE" dirty="0" err="1"/>
              <a:t>DöBra</a:t>
            </a:r>
            <a:endParaRPr lang="sv-SE" dirty="0"/>
          </a:p>
        </p:txBody>
      </p:sp>
    </p:spTree>
    <p:extLst>
      <p:ext uri="{BB962C8B-B14F-4D97-AF65-F5344CB8AC3E}">
        <p14:creationId xmlns:p14="http://schemas.microsoft.com/office/powerpoint/2010/main" val="243480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B3C2CD-3B45-4402-AAE8-65EC546BAC7A}"/>
              </a:ext>
            </a:extLst>
          </p:cNvPr>
          <p:cNvSpPr>
            <a:spLocks noGrp="1"/>
          </p:cNvSpPr>
          <p:nvPr>
            <p:ph type="title"/>
          </p:nvPr>
        </p:nvSpPr>
        <p:spPr/>
        <p:txBody>
          <a:bodyPr/>
          <a:lstStyle/>
          <a:p>
            <a:r>
              <a:rPr lang="sv-SE" dirty="0"/>
              <a:t>Gruppdiskussion</a:t>
            </a:r>
          </a:p>
        </p:txBody>
      </p:sp>
      <p:sp>
        <p:nvSpPr>
          <p:cNvPr id="3" name="Platshållare för innehåll 2">
            <a:extLst>
              <a:ext uri="{FF2B5EF4-FFF2-40B4-BE49-F238E27FC236}">
                <a16:creationId xmlns:a16="http://schemas.microsoft.com/office/drawing/2014/main" id="{5951F436-F9E6-421D-9214-21C2B6071AD6}"/>
              </a:ext>
            </a:extLst>
          </p:cNvPr>
          <p:cNvSpPr>
            <a:spLocks noGrp="1"/>
          </p:cNvSpPr>
          <p:nvPr>
            <p:ph idx="1"/>
          </p:nvPr>
        </p:nvSpPr>
        <p:spPr/>
        <p:txBody>
          <a:bodyPr/>
          <a:lstStyle/>
          <a:p>
            <a:pPr marL="0" indent="0">
              <a:buNone/>
            </a:pPr>
            <a:r>
              <a:rPr lang="sv-SE" dirty="0"/>
              <a:t>Diskutera i ert Team frågan:</a:t>
            </a:r>
          </a:p>
          <a:p>
            <a:pPr lvl="1"/>
            <a:r>
              <a:rPr lang="sv-SE" dirty="0"/>
              <a:t>Finns andra faror/problem med ACP?</a:t>
            </a:r>
          </a:p>
          <a:p>
            <a:pPr marL="457200" lvl="1" indent="0">
              <a:buNone/>
            </a:pPr>
            <a:endParaRPr lang="sv-SE" dirty="0"/>
          </a:p>
          <a:p>
            <a:endParaRPr lang="sv-SE" dirty="0"/>
          </a:p>
        </p:txBody>
      </p:sp>
    </p:spTree>
    <p:extLst>
      <p:ext uri="{BB962C8B-B14F-4D97-AF65-F5344CB8AC3E}">
        <p14:creationId xmlns:p14="http://schemas.microsoft.com/office/powerpoint/2010/main" val="363536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C1D9C-961C-46A5-AA72-4063AA8BA073}"/>
              </a:ext>
            </a:extLst>
          </p:cNvPr>
          <p:cNvSpPr>
            <a:spLocks noGrp="1"/>
          </p:cNvSpPr>
          <p:nvPr>
            <p:ph type="title"/>
          </p:nvPr>
        </p:nvSpPr>
        <p:spPr/>
        <p:txBody>
          <a:bodyPr/>
          <a:lstStyle/>
          <a:p>
            <a:r>
              <a:rPr lang="sv-SE" dirty="0"/>
              <a:t>Vad är syftet?</a:t>
            </a:r>
          </a:p>
        </p:txBody>
      </p:sp>
      <p:sp>
        <p:nvSpPr>
          <p:cNvPr id="3" name="Platshållare för innehåll 2">
            <a:extLst>
              <a:ext uri="{FF2B5EF4-FFF2-40B4-BE49-F238E27FC236}">
                <a16:creationId xmlns:a16="http://schemas.microsoft.com/office/drawing/2014/main" id="{022472ED-F7DD-4722-A96E-463E8A52F19F}"/>
              </a:ext>
            </a:extLst>
          </p:cNvPr>
          <p:cNvSpPr>
            <a:spLocks noGrp="1"/>
          </p:cNvSpPr>
          <p:nvPr>
            <p:ph idx="1"/>
          </p:nvPr>
        </p:nvSpPr>
        <p:spPr/>
        <p:txBody>
          <a:bodyPr/>
          <a:lstStyle/>
          <a:p>
            <a:r>
              <a:rPr lang="sv-SE" dirty="0"/>
              <a:t>0HLR?</a:t>
            </a:r>
          </a:p>
          <a:p>
            <a:r>
              <a:rPr lang="sv-SE" dirty="0"/>
              <a:t>Undvika sjukhusvård? – Ja, den undvikbara och onödiga</a:t>
            </a:r>
          </a:p>
          <a:p>
            <a:r>
              <a:rPr lang="sv-SE" dirty="0"/>
              <a:t>Undanhåller man vård för sjuka äldre?</a:t>
            </a:r>
          </a:p>
          <a:p>
            <a:r>
              <a:rPr lang="sv-SE" dirty="0"/>
              <a:t>Det vårdande samtalet – förbereder och lindrar</a:t>
            </a:r>
          </a:p>
          <a:p>
            <a:r>
              <a:rPr lang="sv-SE" dirty="0"/>
              <a:t>Trygghet för kollegor</a:t>
            </a:r>
          </a:p>
          <a:p>
            <a:r>
              <a:rPr lang="sv-SE" dirty="0"/>
              <a:t>Förstå patientens situation/tillstånd och prognos</a:t>
            </a:r>
          </a:p>
          <a:p>
            <a:r>
              <a:rPr lang="sv-SE" dirty="0"/>
              <a:t>Bättre symtomlindring</a:t>
            </a:r>
          </a:p>
        </p:txBody>
      </p:sp>
      <p:pic>
        <p:nvPicPr>
          <p:cNvPr id="5" name="Bildobjekt 4">
            <a:extLst>
              <a:ext uri="{FF2B5EF4-FFF2-40B4-BE49-F238E27FC236}">
                <a16:creationId xmlns:a16="http://schemas.microsoft.com/office/drawing/2014/main" id="{B51DF250-6898-4A18-915C-2E0CDD183A85}"/>
              </a:ext>
            </a:extLst>
          </p:cNvPr>
          <p:cNvPicPr>
            <a:picLocks noChangeAspect="1"/>
          </p:cNvPicPr>
          <p:nvPr/>
        </p:nvPicPr>
        <p:blipFill>
          <a:blip r:embed="rId2"/>
          <a:stretch>
            <a:fillRect/>
          </a:stretch>
        </p:blipFill>
        <p:spPr>
          <a:xfrm>
            <a:off x="4067944" y="-99392"/>
            <a:ext cx="4864173" cy="6543128"/>
          </a:xfrm>
          <a:prstGeom prst="rect">
            <a:avLst/>
          </a:prstGeom>
        </p:spPr>
      </p:pic>
    </p:spTree>
    <p:extLst>
      <p:ext uri="{BB962C8B-B14F-4D97-AF65-F5344CB8AC3E}">
        <p14:creationId xmlns:p14="http://schemas.microsoft.com/office/powerpoint/2010/main" val="41256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5E74935-CCA2-492D-B9EA-752D8F0FF89A}"/>
              </a:ext>
            </a:extLst>
          </p:cNvPr>
          <p:cNvSpPr>
            <a:spLocks noGrp="1"/>
          </p:cNvSpPr>
          <p:nvPr>
            <p:ph type="title"/>
          </p:nvPr>
        </p:nvSpPr>
        <p:spPr>
          <a:xfrm>
            <a:off x="457200" y="1205991"/>
            <a:ext cx="8229600" cy="702469"/>
          </a:xfrm>
        </p:spPr>
        <p:txBody>
          <a:bodyPr/>
          <a:lstStyle/>
          <a:p>
            <a:pPr algn="ctr"/>
            <a:r>
              <a:rPr lang="sv-SE" sz="3300" dirty="0"/>
              <a:t>Patientfall	</a:t>
            </a:r>
            <a:endParaRPr lang="sv-SE" dirty="0"/>
          </a:p>
        </p:txBody>
      </p:sp>
      <p:sp>
        <p:nvSpPr>
          <p:cNvPr id="15" name="Rubrik 4">
            <a:extLst>
              <a:ext uri="{FF2B5EF4-FFF2-40B4-BE49-F238E27FC236}">
                <a16:creationId xmlns:a16="http://schemas.microsoft.com/office/drawing/2014/main" id="{2E69F573-81B4-4E82-B02E-B006C56B85D7}"/>
              </a:ext>
            </a:extLst>
          </p:cNvPr>
          <p:cNvSpPr txBox="1">
            <a:spLocks/>
          </p:cNvSpPr>
          <p:nvPr/>
        </p:nvSpPr>
        <p:spPr>
          <a:xfrm>
            <a:off x="571500" y="5027175"/>
            <a:ext cx="4114800" cy="702469"/>
          </a:xfrm>
          <a:prstGeom prst="rect">
            <a:avLst/>
          </a:prstGeom>
        </p:spPr>
        <p:txBody>
          <a:bodyPr bIns="0" anchor="b" anchorCtr="0"/>
          <a:lstStyle>
            <a:lvl1pPr algn="l" defTabSz="914400" rtl="0" eaLnBrk="1" latinLnBrk="0" hangingPunct="1">
              <a:lnSpc>
                <a:spcPts val="4200"/>
              </a:lnSpc>
              <a:spcBef>
                <a:spcPct val="0"/>
              </a:spcBef>
              <a:buNone/>
              <a:defRPr sz="4200" kern="1200">
                <a:solidFill>
                  <a:schemeClr val="bg1">
                    <a:lumMod val="50000"/>
                  </a:schemeClr>
                </a:solidFill>
                <a:latin typeface="+mj-lt"/>
                <a:ea typeface="+mj-ea"/>
                <a:cs typeface="+mj-cs"/>
              </a:defRPr>
            </a:lvl1pPr>
          </a:lstStyle>
          <a:p>
            <a:pPr>
              <a:lnSpc>
                <a:spcPct val="100000"/>
              </a:lnSpc>
            </a:pPr>
            <a:r>
              <a:rPr lang="sv-SE" sz="2100" dirty="0">
                <a:solidFill>
                  <a:schemeClr val="tx1"/>
                </a:solidFill>
              </a:rPr>
              <a:t>Alice 90år</a:t>
            </a:r>
          </a:p>
          <a:p>
            <a:pPr>
              <a:lnSpc>
                <a:spcPct val="100000"/>
              </a:lnSpc>
            </a:pPr>
            <a:r>
              <a:rPr lang="sv-SE" sz="2100" dirty="0">
                <a:solidFill>
                  <a:schemeClr val="tx1"/>
                </a:solidFill>
              </a:rPr>
              <a:t>Amputerad, hjärtsvikt, demens, mager, aspirationspneumoni</a:t>
            </a:r>
          </a:p>
          <a:p>
            <a:pPr>
              <a:lnSpc>
                <a:spcPct val="100000"/>
              </a:lnSpc>
            </a:pPr>
            <a:endParaRPr lang="sv-SE" sz="2100" dirty="0">
              <a:solidFill>
                <a:schemeClr val="tx1"/>
              </a:solidFill>
            </a:endParaRPr>
          </a:p>
          <a:p>
            <a:pPr>
              <a:lnSpc>
                <a:spcPct val="100000"/>
              </a:lnSpc>
            </a:pPr>
            <a:r>
              <a:rPr lang="sv-SE" sz="2100" dirty="0">
                <a:solidFill>
                  <a:schemeClr val="tx1"/>
                </a:solidFill>
              </a:rPr>
              <a:t>Nu på SÄBO/</a:t>
            </a:r>
            <a:r>
              <a:rPr lang="sv-SE" sz="2100" dirty="0" err="1">
                <a:solidFill>
                  <a:schemeClr val="tx1"/>
                </a:solidFill>
              </a:rPr>
              <a:t>kortids</a:t>
            </a:r>
            <a:r>
              <a:rPr lang="sv-SE" sz="2100" dirty="0">
                <a:solidFill>
                  <a:schemeClr val="tx1"/>
                </a:solidFill>
              </a:rPr>
              <a:t>. Anhöriga oerhört angelägna om att hon ska återfå kraft och kunna delta i familjelivet. Visar fotografier. </a:t>
            </a:r>
          </a:p>
          <a:p>
            <a:pPr>
              <a:lnSpc>
                <a:spcPct val="100000"/>
              </a:lnSpc>
            </a:pPr>
            <a:endParaRPr lang="sv-SE" sz="2100" dirty="0">
              <a:solidFill>
                <a:schemeClr val="tx1"/>
              </a:solidFill>
            </a:endParaRPr>
          </a:p>
          <a:p>
            <a:pPr>
              <a:lnSpc>
                <a:spcPct val="100000"/>
              </a:lnSpc>
            </a:pPr>
            <a:endParaRPr lang="sv-SE" sz="1350" dirty="0">
              <a:solidFill>
                <a:schemeClr val="tx1"/>
              </a:solidFill>
            </a:endParaRPr>
          </a:p>
        </p:txBody>
      </p:sp>
    </p:spTree>
    <p:extLst>
      <p:ext uri="{BB962C8B-B14F-4D97-AF65-F5344CB8AC3E}">
        <p14:creationId xmlns:p14="http://schemas.microsoft.com/office/powerpoint/2010/main" val="111386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8D6F0E-5163-4A74-A616-6C24CBB0E338}"/>
              </a:ext>
            </a:extLst>
          </p:cNvPr>
          <p:cNvSpPr>
            <a:spLocks noGrp="1"/>
          </p:cNvSpPr>
          <p:nvPr>
            <p:ph type="title"/>
          </p:nvPr>
        </p:nvSpPr>
        <p:spPr/>
        <p:txBody>
          <a:bodyPr/>
          <a:lstStyle/>
          <a:p>
            <a:r>
              <a:rPr lang="sv-SE" dirty="0"/>
              <a:t>Upplägg</a:t>
            </a:r>
          </a:p>
        </p:txBody>
      </p:sp>
      <p:sp>
        <p:nvSpPr>
          <p:cNvPr id="3" name="Platshållare för innehåll 2">
            <a:extLst>
              <a:ext uri="{FF2B5EF4-FFF2-40B4-BE49-F238E27FC236}">
                <a16:creationId xmlns:a16="http://schemas.microsoft.com/office/drawing/2014/main" id="{8420AC8E-6D93-468F-ACEC-C4917C6DA258}"/>
              </a:ext>
            </a:extLst>
          </p:cNvPr>
          <p:cNvSpPr>
            <a:spLocks noGrp="1"/>
          </p:cNvSpPr>
          <p:nvPr>
            <p:ph idx="1"/>
          </p:nvPr>
        </p:nvSpPr>
        <p:spPr/>
        <p:txBody>
          <a:bodyPr/>
          <a:lstStyle/>
          <a:p>
            <a:r>
              <a:rPr lang="sv-SE" dirty="0"/>
              <a:t>Bakgrund (ACP-historia/Personlig bakgrund)</a:t>
            </a:r>
          </a:p>
          <a:p>
            <a:r>
              <a:rPr lang="sv-SE" dirty="0"/>
              <a:t>Vetenskapligt stöd</a:t>
            </a:r>
          </a:p>
          <a:p>
            <a:r>
              <a:rPr lang="sv-SE" dirty="0"/>
              <a:t>Nulägesbeskrivning/Problembeskrivning</a:t>
            </a:r>
          </a:p>
          <a:p>
            <a:r>
              <a:rPr lang="sv-SE" dirty="0"/>
              <a:t>Gruppdiskussioner </a:t>
            </a:r>
          </a:p>
          <a:p>
            <a:r>
              <a:rPr lang="sv-SE" dirty="0"/>
              <a:t>Metodbeskrivning </a:t>
            </a:r>
            <a:r>
              <a:rPr lang="sv-SE" dirty="0">
                <a:sym typeface="Wingdings" panose="05000000000000000000" pitchFamily="2" charset="2"/>
              </a:rPr>
              <a:t>Konsultationsteknik/formuleringstips</a:t>
            </a:r>
            <a:endParaRPr lang="sv-SE" dirty="0"/>
          </a:p>
          <a:p>
            <a:r>
              <a:rPr lang="sv-SE" dirty="0"/>
              <a:t>Fall </a:t>
            </a:r>
          </a:p>
          <a:p>
            <a:endParaRPr lang="sv-SE" dirty="0"/>
          </a:p>
        </p:txBody>
      </p:sp>
    </p:spTree>
    <p:extLst>
      <p:ext uri="{BB962C8B-B14F-4D97-AF65-F5344CB8AC3E}">
        <p14:creationId xmlns:p14="http://schemas.microsoft.com/office/powerpoint/2010/main" val="131442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B3C2CD-3B45-4402-AAE8-65EC546BAC7A}"/>
              </a:ext>
            </a:extLst>
          </p:cNvPr>
          <p:cNvSpPr>
            <a:spLocks noGrp="1"/>
          </p:cNvSpPr>
          <p:nvPr>
            <p:ph type="title"/>
          </p:nvPr>
        </p:nvSpPr>
        <p:spPr/>
        <p:txBody>
          <a:bodyPr/>
          <a:lstStyle/>
          <a:p>
            <a:r>
              <a:rPr lang="sv-SE" dirty="0"/>
              <a:t>Gruppdiskussion</a:t>
            </a:r>
          </a:p>
        </p:txBody>
      </p:sp>
      <p:sp>
        <p:nvSpPr>
          <p:cNvPr id="3" name="Platshållare för innehåll 2">
            <a:extLst>
              <a:ext uri="{FF2B5EF4-FFF2-40B4-BE49-F238E27FC236}">
                <a16:creationId xmlns:a16="http://schemas.microsoft.com/office/drawing/2014/main" id="{5951F436-F9E6-421D-9214-21C2B6071AD6}"/>
              </a:ext>
            </a:extLst>
          </p:cNvPr>
          <p:cNvSpPr>
            <a:spLocks noGrp="1"/>
          </p:cNvSpPr>
          <p:nvPr>
            <p:ph idx="1"/>
          </p:nvPr>
        </p:nvSpPr>
        <p:spPr/>
        <p:txBody>
          <a:bodyPr/>
          <a:lstStyle/>
          <a:p>
            <a:pPr marL="0" indent="0">
              <a:buNone/>
            </a:pPr>
            <a:r>
              <a:rPr lang="sv-SE" dirty="0"/>
              <a:t>Diskutera i ert Team frågan:</a:t>
            </a:r>
          </a:p>
          <a:p>
            <a:pPr lvl="1"/>
            <a:r>
              <a:rPr lang="sv-SE" dirty="0"/>
              <a:t>Vad behöver vi göra nu för att förbättra vårt arbete med ACP?</a:t>
            </a:r>
          </a:p>
          <a:p>
            <a:pPr marL="457200" lvl="1" indent="0">
              <a:buNone/>
            </a:pPr>
            <a:endParaRPr lang="sv-SE" dirty="0"/>
          </a:p>
          <a:p>
            <a:pPr lvl="1"/>
            <a:r>
              <a:rPr lang="sv-SE" dirty="0"/>
              <a:t>Struktur</a:t>
            </a:r>
          </a:p>
          <a:p>
            <a:pPr lvl="1"/>
            <a:r>
              <a:rPr lang="sv-SE" dirty="0"/>
              <a:t>Tid</a:t>
            </a:r>
          </a:p>
          <a:p>
            <a:pPr lvl="1"/>
            <a:r>
              <a:rPr lang="sv-SE" dirty="0"/>
              <a:t>Ansvarsfördelning</a:t>
            </a:r>
          </a:p>
          <a:p>
            <a:pPr lvl="1"/>
            <a:r>
              <a:rPr lang="sv-SE" dirty="0"/>
              <a:t>Kompetensutveckling</a:t>
            </a:r>
          </a:p>
          <a:p>
            <a:pPr lvl="1"/>
            <a:r>
              <a:rPr lang="sv-SE" dirty="0"/>
              <a:t>Kontinuitet</a:t>
            </a:r>
          </a:p>
          <a:p>
            <a:pPr lvl="1"/>
            <a:r>
              <a:rPr lang="sv-SE" dirty="0"/>
              <a:t>träffa patienterna oftare</a:t>
            </a:r>
          </a:p>
          <a:p>
            <a:pPr lvl="1"/>
            <a:r>
              <a:rPr lang="sv-SE" dirty="0"/>
              <a:t>se över siffror</a:t>
            </a:r>
          </a:p>
        </p:txBody>
      </p:sp>
    </p:spTree>
    <p:extLst>
      <p:ext uri="{BB962C8B-B14F-4D97-AF65-F5344CB8AC3E}">
        <p14:creationId xmlns:p14="http://schemas.microsoft.com/office/powerpoint/2010/main" val="276251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5E74935-CCA2-492D-B9EA-752D8F0FF89A}"/>
              </a:ext>
            </a:extLst>
          </p:cNvPr>
          <p:cNvSpPr>
            <a:spLocks noGrp="1"/>
          </p:cNvSpPr>
          <p:nvPr>
            <p:ph type="title"/>
          </p:nvPr>
        </p:nvSpPr>
        <p:spPr>
          <a:xfrm>
            <a:off x="457200" y="1205991"/>
            <a:ext cx="8229600" cy="702469"/>
          </a:xfrm>
        </p:spPr>
        <p:txBody>
          <a:bodyPr/>
          <a:lstStyle/>
          <a:p>
            <a:pPr algn="ctr"/>
            <a:r>
              <a:rPr lang="sv-SE" sz="3300" dirty="0"/>
              <a:t>Patientfall	</a:t>
            </a:r>
            <a:endParaRPr lang="sv-SE" dirty="0"/>
          </a:p>
        </p:txBody>
      </p:sp>
      <p:sp>
        <p:nvSpPr>
          <p:cNvPr id="15" name="Rubrik 4">
            <a:extLst>
              <a:ext uri="{FF2B5EF4-FFF2-40B4-BE49-F238E27FC236}">
                <a16:creationId xmlns:a16="http://schemas.microsoft.com/office/drawing/2014/main" id="{2E69F573-81B4-4E82-B02E-B006C56B85D7}"/>
              </a:ext>
            </a:extLst>
          </p:cNvPr>
          <p:cNvSpPr txBox="1">
            <a:spLocks/>
          </p:cNvSpPr>
          <p:nvPr/>
        </p:nvSpPr>
        <p:spPr>
          <a:xfrm>
            <a:off x="2699792" y="3789040"/>
            <a:ext cx="4114800" cy="702469"/>
          </a:xfrm>
          <a:prstGeom prst="rect">
            <a:avLst/>
          </a:prstGeom>
        </p:spPr>
        <p:txBody>
          <a:bodyPr bIns="0" anchor="b" anchorCtr="0"/>
          <a:lstStyle>
            <a:lvl1pPr algn="l" defTabSz="914400" rtl="0" eaLnBrk="1" latinLnBrk="0" hangingPunct="1">
              <a:lnSpc>
                <a:spcPts val="4200"/>
              </a:lnSpc>
              <a:spcBef>
                <a:spcPct val="0"/>
              </a:spcBef>
              <a:buNone/>
              <a:defRPr sz="4200" kern="1200">
                <a:solidFill>
                  <a:schemeClr val="bg1">
                    <a:lumMod val="50000"/>
                  </a:schemeClr>
                </a:solidFill>
                <a:latin typeface="+mj-lt"/>
                <a:ea typeface="+mj-ea"/>
                <a:cs typeface="+mj-cs"/>
              </a:defRPr>
            </a:lvl1pPr>
          </a:lstStyle>
          <a:p>
            <a:pPr>
              <a:lnSpc>
                <a:spcPct val="100000"/>
              </a:lnSpc>
            </a:pPr>
            <a:r>
              <a:rPr lang="sv-SE" sz="2100" dirty="0">
                <a:solidFill>
                  <a:schemeClr val="tx1"/>
                </a:solidFill>
              </a:rPr>
              <a:t>Gary 70år</a:t>
            </a:r>
          </a:p>
          <a:p>
            <a:pPr>
              <a:lnSpc>
                <a:spcPct val="100000"/>
              </a:lnSpc>
            </a:pPr>
            <a:r>
              <a:rPr lang="sv-SE" sz="2100" dirty="0">
                <a:solidFill>
                  <a:schemeClr val="tx1"/>
                </a:solidFill>
              </a:rPr>
              <a:t>Psykossjukdom, rökare, KOL</a:t>
            </a:r>
          </a:p>
          <a:p>
            <a:pPr>
              <a:lnSpc>
                <a:spcPct val="100000"/>
              </a:lnSpc>
            </a:pPr>
            <a:endParaRPr lang="sv-SE" sz="2100" dirty="0">
              <a:solidFill>
                <a:schemeClr val="tx1"/>
              </a:solidFill>
            </a:endParaRPr>
          </a:p>
          <a:p>
            <a:pPr>
              <a:lnSpc>
                <a:spcPct val="100000"/>
              </a:lnSpc>
            </a:pPr>
            <a:r>
              <a:rPr lang="sv-SE" sz="2100" dirty="0">
                <a:solidFill>
                  <a:schemeClr val="tx1"/>
                </a:solidFill>
              </a:rPr>
              <a:t>Nu på SÄBO. Oerhört sjukhusrädd. Vill vara kvar på boendet. </a:t>
            </a:r>
          </a:p>
          <a:p>
            <a:pPr>
              <a:lnSpc>
                <a:spcPct val="100000"/>
              </a:lnSpc>
            </a:pPr>
            <a:endParaRPr lang="sv-SE" sz="1350" dirty="0">
              <a:solidFill>
                <a:schemeClr val="tx1"/>
              </a:solidFill>
            </a:endParaRPr>
          </a:p>
        </p:txBody>
      </p:sp>
    </p:spTree>
    <p:extLst>
      <p:ext uri="{BB962C8B-B14F-4D97-AF65-F5344CB8AC3E}">
        <p14:creationId xmlns:p14="http://schemas.microsoft.com/office/powerpoint/2010/main" val="71650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1D7F9F-47CF-4C29-B536-D4210BDF7BE1}"/>
              </a:ext>
            </a:extLst>
          </p:cNvPr>
          <p:cNvSpPr>
            <a:spLocks noGrp="1"/>
          </p:cNvSpPr>
          <p:nvPr>
            <p:ph type="title"/>
          </p:nvPr>
        </p:nvSpPr>
        <p:spPr/>
        <p:txBody>
          <a:bodyPr/>
          <a:lstStyle/>
          <a:p>
            <a:r>
              <a:rPr lang="sv-SE" dirty="0"/>
              <a:t>Ivan -83	</a:t>
            </a:r>
          </a:p>
        </p:txBody>
      </p:sp>
      <p:sp>
        <p:nvSpPr>
          <p:cNvPr id="3" name="Platshållare för innehåll 2">
            <a:extLst>
              <a:ext uri="{FF2B5EF4-FFF2-40B4-BE49-F238E27FC236}">
                <a16:creationId xmlns:a16="http://schemas.microsoft.com/office/drawing/2014/main" id="{2B15CA28-1006-4EFC-BC55-C96BC3115154}"/>
              </a:ext>
            </a:extLst>
          </p:cNvPr>
          <p:cNvSpPr>
            <a:spLocks noGrp="1"/>
          </p:cNvSpPr>
          <p:nvPr>
            <p:ph idx="1"/>
          </p:nvPr>
        </p:nvSpPr>
        <p:spPr/>
        <p:txBody>
          <a:bodyPr/>
          <a:lstStyle/>
          <a:p>
            <a:r>
              <a:rPr lang="sv-SE" dirty="0"/>
              <a:t>På </a:t>
            </a:r>
            <a:r>
              <a:rPr lang="sv-SE" dirty="0" err="1"/>
              <a:t>kortids</a:t>
            </a:r>
            <a:r>
              <a:rPr lang="sv-SE" dirty="0"/>
              <a:t> sedan 1 mån efter infektion med stor njursten. </a:t>
            </a:r>
          </a:p>
          <a:p>
            <a:r>
              <a:rPr lang="sv-SE" dirty="0"/>
              <a:t>I bakgrunden </a:t>
            </a:r>
            <a:r>
              <a:rPr lang="sv-SE" dirty="0" err="1"/>
              <a:t>progredierande</a:t>
            </a:r>
            <a:r>
              <a:rPr lang="sv-SE" dirty="0"/>
              <a:t> vaskulär demens. </a:t>
            </a:r>
          </a:p>
          <a:p>
            <a:r>
              <a:rPr lang="sv-SE" dirty="0"/>
              <a:t>Träffat ut på mottagningen för 1 år sedan</a:t>
            </a:r>
          </a:p>
          <a:p>
            <a:r>
              <a:rPr lang="sv-SE" dirty="0"/>
              <a:t>Nu 3 sepsis på 2 mån. </a:t>
            </a:r>
          </a:p>
          <a:p>
            <a:r>
              <a:rPr lang="sv-SE" dirty="0"/>
              <a:t>Nu 4 dagars stigande feber och sänkt AT/matintag. </a:t>
            </a:r>
          </a:p>
          <a:p>
            <a:r>
              <a:rPr lang="sv-SE" dirty="0"/>
              <a:t>Ringer hustru och son </a:t>
            </a:r>
          </a:p>
          <a:p>
            <a:pPr marL="0" indent="0">
              <a:buNone/>
            </a:pPr>
            <a:endParaRPr lang="sv-SE" dirty="0"/>
          </a:p>
        </p:txBody>
      </p:sp>
    </p:spTree>
    <p:extLst>
      <p:ext uri="{BB962C8B-B14F-4D97-AF65-F5344CB8AC3E}">
        <p14:creationId xmlns:p14="http://schemas.microsoft.com/office/powerpoint/2010/main" val="306525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EDB88-4ADC-45DE-B860-5844FECFFA66}"/>
              </a:ext>
            </a:extLst>
          </p:cNvPr>
          <p:cNvSpPr>
            <a:spLocks noGrp="1"/>
          </p:cNvSpPr>
          <p:nvPr>
            <p:ph type="title"/>
          </p:nvPr>
        </p:nvSpPr>
        <p:spPr/>
        <p:txBody>
          <a:bodyPr/>
          <a:lstStyle/>
          <a:p>
            <a:r>
              <a:rPr lang="sv-SE" dirty="0"/>
              <a:t>Jelena	60år</a:t>
            </a:r>
          </a:p>
        </p:txBody>
      </p:sp>
      <p:sp>
        <p:nvSpPr>
          <p:cNvPr id="3" name="Platshållare för innehåll 2">
            <a:extLst>
              <a:ext uri="{FF2B5EF4-FFF2-40B4-BE49-F238E27FC236}">
                <a16:creationId xmlns:a16="http://schemas.microsoft.com/office/drawing/2014/main" id="{D4BD5C84-ABD2-40BD-9C7B-86745B6D379B}"/>
              </a:ext>
            </a:extLst>
          </p:cNvPr>
          <p:cNvSpPr>
            <a:spLocks noGrp="1"/>
          </p:cNvSpPr>
          <p:nvPr>
            <p:ph idx="1"/>
          </p:nvPr>
        </p:nvSpPr>
        <p:spPr/>
        <p:txBody>
          <a:bodyPr/>
          <a:lstStyle/>
          <a:p>
            <a:r>
              <a:rPr lang="sv-SE" dirty="0"/>
              <a:t>Svårt sjuk efter </a:t>
            </a:r>
            <a:r>
              <a:rPr lang="sv-SE" dirty="0" err="1"/>
              <a:t>ileus</a:t>
            </a:r>
            <a:r>
              <a:rPr lang="sv-SE" dirty="0"/>
              <a:t>, tarmskada, fistelbildning</a:t>
            </a:r>
          </a:p>
          <a:p>
            <a:r>
              <a:rPr lang="sv-SE" dirty="0"/>
              <a:t>Sviktande nutrition</a:t>
            </a:r>
          </a:p>
          <a:p>
            <a:r>
              <a:rPr lang="sv-SE" dirty="0"/>
              <a:t>Kommer till boende med mycket dålig prognos, uppstartad men ej accepterad palliativ vård. </a:t>
            </a:r>
          </a:p>
        </p:txBody>
      </p:sp>
    </p:spTree>
    <p:extLst>
      <p:ext uri="{BB962C8B-B14F-4D97-AF65-F5344CB8AC3E}">
        <p14:creationId xmlns:p14="http://schemas.microsoft.com/office/powerpoint/2010/main" val="406509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33BA4-CE9D-478E-96E8-4A0A3D1B14D1}"/>
              </a:ext>
            </a:extLst>
          </p:cNvPr>
          <p:cNvSpPr>
            <a:spLocks noGrp="1"/>
          </p:cNvSpPr>
          <p:nvPr>
            <p:ph type="title"/>
          </p:nvPr>
        </p:nvSpPr>
        <p:spPr>
          <a:xfrm>
            <a:off x="1331640" y="3189336"/>
            <a:ext cx="8229600" cy="936625"/>
          </a:xfrm>
        </p:spPr>
        <p:txBody>
          <a:bodyPr/>
          <a:lstStyle/>
          <a:p>
            <a:r>
              <a:rPr lang="sv-SE" dirty="0"/>
              <a:t>Tack för att ni lyssnat!</a:t>
            </a:r>
          </a:p>
        </p:txBody>
      </p:sp>
      <p:sp>
        <p:nvSpPr>
          <p:cNvPr id="3" name="Platshållare för innehåll 2">
            <a:extLst>
              <a:ext uri="{FF2B5EF4-FFF2-40B4-BE49-F238E27FC236}">
                <a16:creationId xmlns:a16="http://schemas.microsoft.com/office/drawing/2014/main" id="{7E5170B4-9334-492D-B2FF-54FDDB2BD1E2}"/>
              </a:ext>
            </a:extLst>
          </p:cNvPr>
          <p:cNvSpPr>
            <a:spLocks noGrp="1"/>
          </p:cNvSpPr>
          <p:nvPr>
            <p:ph idx="1"/>
          </p:nvPr>
        </p:nvSpPr>
        <p:spPr/>
        <p:txBody>
          <a:bodyPr/>
          <a:lstStyle/>
          <a:p>
            <a:pPr marL="0" indent="0">
              <a:buNone/>
            </a:pPr>
            <a:r>
              <a:rPr lang="sv-SE" dirty="0"/>
              <a:t>	</a:t>
            </a:r>
          </a:p>
        </p:txBody>
      </p:sp>
    </p:spTree>
    <p:extLst>
      <p:ext uri="{BB962C8B-B14F-4D97-AF65-F5344CB8AC3E}">
        <p14:creationId xmlns:p14="http://schemas.microsoft.com/office/powerpoint/2010/main" val="36506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0B3B7F9-7CF4-4954-B036-042B8EC9770F}"/>
              </a:ext>
            </a:extLst>
          </p:cNvPr>
          <p:cNvSpPr>
            <a:spLocks noGrp="1"/>
          </p:cNvSpPr>
          <p:nvPr>
            <p:ph type="title"/>
          </p:nvPr>
        </p:nvSpPr>
        <p:spPr>
          <a:xfrm>
            <a:off x="107504" y="404664"/>
            <a:ext cx="8496944" cy="1325563"/>
          </a:xfrm>
        </p:spPr>
        <p:txBody>
          <a:bodyPr/>
          <a:lstStyle/>
          <a:p>
            <a:r>
              <a:rPr lang="sv-SE" dirty="0"/>
              <a:t>Det var en gång...och framtidsspaning	</a:t>
            </a:r>
          </a:p>
        </p:txBody>
      </p:sp>
      <p:sp>
        <p:nvSpPr>
          <p:cNvPr id="19" name="Content Placeholder 2">
            <a:extLst>
              <a:ext uri="{FF2B5EF4-FFF2-40B4-BE49-F238E27FC236}">
                <a16:creationId xmlns:a16="http://schemas.microsoft.com/office/drawing/2014/main" id="{700A3783-4816-45B0-8C01-1D3E3E64404C}"/>
              </a:ext>
            </a:extLst>
          </p:cNvPr>
          <p:cNvSpPr>
            <a:spLocks noGrp="1"/>
          </p:cNvSpPr>
          <p:nvPr>
            <p:ph idx="1"/>
          </p:nvPr>
        </p:nvSpPr>
        <p:spPr>
          <a:xfrm>
            <a:off x="107504" y="1865164"/>
            <a:ext cx="8496944" cy="4351338"/>
          </a:xfrm>
        </p:spPr>
        <p:txBody>
          <a:bodyPr>
            <a:normAutofit/>
          </a:bodyPr>
          <a:lstStyle/>
          <a:p>
            <a:r>
              <a:rPr lang="sv-SE" dirty="0"/>
              <a:t>En nyfiken ST-läkare på ett särskilt boende (2014)</a:t>
            </a:r>
          </a:p>
          <a:p>
            <a:r>
              <a:rPr lang="sv-SE" dirty="0"/>
              <a:t>Vetenskapligt projekt avs akutvård för SÄBO-patienter (2016)</a:t>
            </a:r>
          </a:p>
          <a:p>
            <a:r>
              <a:rPr lang="sv-SE" dirty="0"/>
              <a:t>Projekt avs försök att implementera Förhandsplanering av vård (2019) 39%</a:t>
            </a:r>
            <a:r>
              <a:rPr lang="sv-SE" dirty="0">
                <a:sym typeface="Wingdings" panose="05000000000000000000" pitchFamily="2" charset="2"/>
              </a:rPr>
              <a:t>82%</a:t>
            </a:r>
            <a:endParaRPr lang="sv-SE" dirty="0"/>
          </a:p>
          <a:p>
            <a:r>
              <a:rPr lang="sv-SE" dirty="0"/>
              <a:t>Pandemin och medföljande debatt (2020)</a:t>
            </a:r>
          </a:p>
          <a:p>
            <a:endParaRPr lang="sv-SE" dirty="0"/>
          </a:p>
          <a:p>
            <a:r>
              <a:rPr lang="sv-SE" dirty="0"/>
              <a:t>Huvudbudskap – Det behövs:</a:t>
            </a:r>
          </a:p>
          <a:p>
            <a:pPr lvl="1"/>
            <a:r>
              <a:rPr lang="sv-SE" dirty="0"/>
              <a:t>Fler palliativt engagerade läkare inom primärvård</a:t>
            </a:r>
          </a:p>
          <a:p>
            <a:pPr lvl="1"/>
            <a:r>
              <a:rPr lang="sv-SE" dirty="0"/>
              <a:t>Bra grundutbildning och vana hos ssk att hålla pre-palliativa samtal</a:t>
            </a:r>
          </a:p>
          <a:p>
            <a:pPr lvl="1"/>
            <a:r>
              <a:rPr lang="sv-SE" dirty="0"/>
              <a:t>Förbättrat samarbete mellan läkare/sjuksköterska/annan vårdpersonal</a:t>
            </a:r>
          </a:p>
          <a:p>
            <a:pPr lvl="1"/>
            <a:r>
              <a:rPr lang="sv-SE" dirty="0"/>
              <a:t>Mer tid avsatt för läkarvård på SÄBO – ökad personaltäthet(?)</a:t>
            </a:r>
          </a:p>
          <a:p>
            <a:pPr marL="0" indent="0">
              <a:buNone/>
            </a:pPr>
            <a:endParaRPr lang="sv-SE" dirty="0"/>
          </a:p>
        </p:txBody>
      </p:sp>
    </p:spTree>
    <p:extLst>
      <p:ext uri="{BB962C8B-B14F-4D97-AF65-F5344CB8AC3E}">
        <p14:creationId xmlns:p14="http://schemas.microsoft.com/office/powerpoint/2010/main" val="315777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B3C2CD-3B45-4402-AAE8-65EC546BAC7A}"/>
              </a:ext>
            </a:extLst>
          </p:cNvPr>
          <p:cNvSpPr>
            <a:spLocks noGrp="1"/>
          </p:cNvSpPr>
          <p:nvPr>
            <p:ph type="title"/>
          </p:nvPr>
        </p:nvSpPr>
        <p:spPr/>
        <p:txBody>
          <a:bodyPr/>
          <a:lstStyle/>
          <a:p>
            <a:r>
              <a:rPr lang="sv-SE" dirty="0"/>
              <a:t>Gruppdiskussion</a:t>
            </a:r>
          </a:p>
        </p:txBody>
      </p:sp>
      <p:sp>
        <p:nvSpPr>
          <p:cNvPr id="3" name="Platshållare för innehåll 2">
            <a:extLst>
              <a:ext uri="{FF2B5EF4-FFF2-40B4-BE49-F238E27FC236}">
                <a16:creationId xmlns:a16="http://schemas.microsoft.com/office/drawing/2014/main" id="{5951F436-F9E6-421D-9214-21C2B6071AD6}"/>
              </a:ext>
            </a:extLst>
          </p:cNvPr>
          <p:cNvSpPr>
            <a:spLocks noGrp="1"/>
          </p:cNvSpPr>
          <p:nvPr>
            <p:ph idx="1"/>
          </p:nvPr>
        </p:nvSpPr>
        <p:spPr/>
        <p:txBody>
          <a:bodyPr/>
          <a:lstStyle/>
          <a:p>
            <a:pPr marL="0" indent="0">
              <a:buNone/>
            </a:pPr>
            <a:r>
              <a:rPr lang="sv-SE" dirty="0"/>
              <a:t>Diskutera i ert Team frågan:</a:t>
            </a:r>
          </a:p>
          <a:p>
            <a:pPr lvl="1"/>
            <a:r>
              <a:rPr lang="sv-SE" dirty="0"/>
              <a:t>Vad tycker/tror vi om Förhandsplanering av vård?</a:t>
            </a:r>
          </a:p>
          <a:p>
            <a:pPr lvl="1"/>
            <a:r>
              <a:rPr lang="sv-SE" dirty="0"/>
              <a:t>I vilket läge befinner vi oss nu?</a:t>
            </a:r>
          </a:p>
          <a:p>
            <a:endParaRPr lang="sv-SE" dirty="0"/>
          </a:p>
        </p:txBody>
      </p:sp>
    </p:spTree>
    <p:extLst>
      <p:ext uri="{BB962C8B-B14F-4D97-AF65-F5344CB8AC3E}">
        <p14:creationId xmlns:p14="http://schemas.microsoft.com/office/powerpoint/2010/main" val="99349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D5E865-1353-424C-A7F3-BCB64640E38D}"/>
              </a:ext>
            </a:extLst>
          </p:cNvPr>
          <p:cNvSpPr>
            <a:spLocks noGrp="1"/>
          </p:cNvSpPr>
          <p:nvPr>
            <p:ph type="title"/>
          </p:nvPr>
        </p:nvSpPr>
        <p:spPr/>
        <p:txBody>
          <a:bodyPr/>
          <a:lstStyle/>
          <a:p>
            <a:pPr algn="ctr"/>
            <a:r>
              <a:rPr lang="sv-SE" sz="3300" dirty="0"/>
              <a:t>Vad är </a:t>
            </a:r>
            <a:r>
              <a:rPr lang="sv-SE" sz="3300" dirty="0" err="1"/>
              <a:t>Advanced</a:t>
            </a:r>
            <a:r>
              <a:rPr lang="sv-SE" sz="3300" dirty="0"/>
              <a:t> Care Planning?</a:t>
            </a:r>
            <a:endParaRPr lang="sv-SE" dirty="0"/>
          </a:p>
        </p:txBody>
      </p:sp>
      <p:sp>
        <p:nvSpPr>
          <p:cNvPr id="3" name="Platshållare för innehåll 2">
            <a:extLst>
              <a:ext uri="{FF2B5EF4-FFF2-40B4-BE49-F238E27FC236}">
                <a16:creationId xmlns:a16="http://schemas.microsoft.com/office/drawing/2014/main" id="{92D6261A-F58E-4A13-9432-23A6FC5D003E}"/>
              </a:ext>
            </a:extLst>
          </p:cNvPr>
          <p:cNvSpPr>
            <a:spLocks noGrp="1"/>
          </p:cNvSpPr>
          <p:nvPr>
            <p:ph idx="1"/>
          </p:nvPr>
        </p:nvSpPr>
        <p:spPr>
          <a:xfrm>
            <a:off x="2087724" y="2227304"/>
            <a:ext cx="4968552" cy="1411299"/>
          </a:xfrm>
        </p:spPr>
        <p:txBody>
          <a:bodyPr/>
          <a:lstStyle/>
          <a:p>
            <a:r>
              <a:rPr lang="sv-SE" dirty="0"/>
              <a:t>Ett icke väldefinierat begrepp – flera modeller</a:t>
            </a:r>
          </a:p>
          <a:p>
            <a:r>
              <a:rPr lang="sv-SE" dirty="0"/>
              <a:t>Kan liknas vid en utbyggnad av ett traditionellt Brytpunktssamtal</a:t>
            </a:r>
          </a:p>
          <a:p>
            <a:r>
              <a:rPr lang="sv-SE" dirty="0"/>
              <a:t>Sverige saknar en standardiserad modell</a:t>
            </a:r>
          </a:p>
          <a:p>
            <a:r>
              <a:rPr lang="sv-SE" dirty="0"/>
              <a:t>Västernorrlands rutin harmoniserar väl med Nationellt vårdprogram för palliativ vård</a:t>
            </a:r>
          </a:p>
        </p:txBody>
      </p:sp>
      <p:sp>
        <p:nvSpPr>
          <p:cNvPr id="4" name="textruta 3">
            <a:extLst>
              <a:ext uri="{FF2B5EF4-FFF2-40B4-BE49-F238E27FC236}">
                <a16:creationId xmlns:a16="http://schemas.microsoft.com/office/drawing/2014/main" id="{53C69CA8-6070-4741-852D-BB5DBE0337AF}"/>
              </a:ext>
            </a:extLst>
          </p:cNvPr>
          <p:cNvSpPr txBox="1"/>
          <p:nvPr/>
        </p:nvSpPr>
        <p:spPr>
          <a:xfrm>
            <a:off x="5004048" y="5447994"/>
            <a:ext cx="1925273" cy="715581"/>
          </a:xfrm>
          <a:prstGeom prst="rect">
            <a:avLst/>
          </a:prstGeom>
          <a:noFill/>
        </p:spPr>
        <p:txBody>
          <a:bodyPr wrap="square" rtlCol="0">
            <a:spAutoFit/>
          </a:bodyPr>
          <a:lstStyle/>
          <a:p>
            <a:r>
              <a:rPr lang="en-US" sz="1350" dirty="0"/>
              <a:t>Making Advance Care Planning a Priority (MAPP)</a:t>
            </a:r>
            <a:endParaRPr lang="sv-SE" sz="1350" dirty="0"/>
          </a:p>
        </p:txBody>
      </p:sp>
      <p:sp>
        <p:nvSpPr>
          <p:cNvPr id="5" name="textruta 4">
            <a:extLst>
              <a:ext uri="{FF2B5EF4-FFF2-40B4-BE49-F238E27FC236}">
                <a16:creationId xmlns:a16="http://schemas.microsoft.com/office/drawing/2014/main" id="{4B7C6CCA-5D42-4771-88A1-638556870AC9}"/>
              </a:ext>
            </a:extLst>
          </p:cNvPr>
          <p:cNvSpPr txBox="1"/>
          <p:nvPr/>
        </p:nvSpPr>
        <p:spPr>
          <a:xfrm>
            <a:off x="7358719" y="4210882"/>
            <a:ext cx="1925273" cy="300082"/>
          </a:xfrm>
          <a:prstGeom prst="rect">
            <a:avLst/>
          </a:prstGeom>
          <a:noFill/>
        </p:spPr>
        <p:txBody>
          <a:bodyPr wrap="square" rtlCol="0">
            <a:spAutoFit/>
          </a:bodyPr>
          <a:lstStyle/>
          <a:p>
            <a:r>
              <a:rPr lang="en-US" sz="1350" dirty="0"/>
              <a:t>Let Me Talk </a:t>
            </a:r>
          </a:p>
        </p:txBody>
      </p:sp>
      <p:sp>
        <p:nvSpPr>
          <p:cNvPr id="6" name="textruta 5">
            <a:extLst>
              <a:ext uri="{FF2B5EF4-FFF2-40B4-BE49-F238E27FC236}">
                <a16:creationId xmlns:a16="http://schemas.microsoft.com/office/drawing/2014/main" id="{BE3033EF-EDAE-4F9B-85F5-D555011BA187}"/>
              </a:ext>
            </a:extLst>
          </p:cNvPr>
          <p:cNvSpPr txBox="1"/>
          <p:nvPr/>
        </p:nvSpPr>
        <p:spPr>
          <a:xfrm>
            <a:off x="422596" y="3914622"/>
            <a:ext cx="1925273" cy="715581"/>
          </a:xfrm>
          <a:prstGeom prst="rect">
            <a:avLst/>
          </a:prstGeom>
          <a:noFill/>
        </p:spPr>
        <p:txBody>
          <a:bodyPr wrap="square" rtlCol="0">
            <a:spAutoFit/>
          </a:bodyPr>
          <a:lstStyle/>
          <a:p>
            <a:r>
              <a:rPr lang="en-US" sz="1350" dirty="0"/>
              <a:t>SUPPORT Respecting choices Physician</a:t>
            </a:r>
          </a:p>
          <a:p>
            <a:r>
              <a:rPr lang="en-US" sz="1350" dirty="0"/>
              <a:t>Decide</a:t>
            </a:r>
          </a:p>
        </p:txBody>
      </p:sp>
      <p:sp>
        <p:nvSpPr>
          <p:cNvPr id="7" name="textruta 6">
            <a:extLst>
              <a:ext uri="{FF2B5EF4-FFF2-40B4-BE49-F238E27FC236}">
                <a16:creationId xmlns:a16="http://schemas.microsoft.com/office/drawing/2014/main" id="{C63A2084-B67B-4736-9A27-777EEAE51F9D}"/>
              </a:ext>
            </a:extLst>
          </p:cNvPr>
          <p:cNvSpPr txBox="1"/>
          <p:nvPr/>
        </p:nvSpPr>
        <p:spPr>
          <a:xfrm>
            <a:off x="254161" y="2439254"/>
            <a:ext cx="1925273" cy="923330"/>
          </a:xfrm>
          <a:prstGeom prst="rect">
            <a:avLst/>
          </a:prstGeom>
          <a:noFill/>
        </p:spPr>
        <p:txBody>
          <a:bodyPr wrap="square" rtlCol="0">
            <a:spAutoFit/>
          </a:bodyPr>
          <a:lstStyle/>
          <a:p>
            <a:r>
              <a:rPr lang="en-US" sz="1350" dirty="0"/>
              <a:t>Orders for Life-Sustaining Treatment (POLST) </a:t>
            </a:r>
          </a:p>
          <a:p>
            <a:r>
              <a:rPr lang="en-US" sz="1350" dirty="0"/>
              <a:t>Decide</a:t>
            </a:r>
          </a:p>
        </p:txBody>
      </p:sp>
      <p:sp>
        <p:nvSpPr>
          <p:cNvPr id="8" name="textruta 7">
            <a:extLst>
              <a:ext uri="{FF2B5EF4-FFF2-40B4-BE49-F238E27FC236}">
                <a16:creationId xmlns:a16="http://schemas.microsoft.com/office/drawing/2014/main" id="{3CB5A80C-80DB-4CE4-AA73-A4DE21802077}"/>
              </a:ext>
            </a:extLst>
          </p:cNvPr>
          <p:cNvSpPr txBox="1"/>
          <p:nvPr/>
        </p:nvSpPr>
        <p:spPr>
          <a:xfrm>
            <a:off x="7342004" y="2505931"/>
            <a:ext cx="2143125" cy="300082"/>
          </a:xfrm>
          <a:prstGeom prst="rect">
            <a:avLst/>
          </a:prstGeom>
          <a:noFill/>
        </p:spPr>
        <p:txBody>
          <a:bodyPr wrap="square" rtlCol="0">
            <a:spAutoFit/>
          </a:bodyPr>
          <a:lstStyle/>
          <a:p>
            <a:r>
              <a:rPr lang="en-US" sz="1350" dirty="0"/>
              <a:t>Let Me Decide</a:t>
            </a:r>
            <a:endParaRPr lang="sv-SE" sz="1350" dirty="0"/>
          </a:p>
        </p:txBody>
      </p:sp>
      <p:sp>
        <p:nvSpPr>
          <p:cNvPr id="9" name="Rubrik 1">
            <a:extLst>
              <a:ext uri="{FF2B5EF4-FFF2-40B4-BE49-F238E27FC236}">
                <a16:creationId xmlns:a16="http://schemas.microsoft.com/office/drawing/2014/main" id="{47BD1F80-768C-478E-B21B-260D60B709E0}"/>
              </a:ext>
            </a:extLst>
          </p:cNvPr>
          <p:cNvSpPr txBox="1">
            <a:spLocks/>
          </p:cNvSpPr>
          <p:nvPr/>
        </p:nvSpPr>
        <p:spPr>
          <a:xfrm>
            <a:off x="1192637" y="611103"/>
            <a:ext cx="8229600" cy="936625"/>
          </a:xfrm>
          <a:prstGeom prst="rect">
            <a:avLst/>
          </a:prstGeom>
        </p:spPr>
        <p:txBody>
          <a:bodyPr bIns="0" anchor="b" anchorCtr="0"/>
          <a:lstStyle>
            <a:lvl1pPr algn="l" defTabSz="914400" rtl="0" eaLnBrk="1" latinLnBrk="0" hangingPunct="1">
              <a:lnSpc>
                <a:spcPts val="4200"/>
              </a:lnSpc>
              <a:spcBef>
                <a:spcPct val="0"/>
              </a:spcBef>
              <a:buNone/>
              <a:defRPr sz="4200" kern="1200">
                <a:solidFill>
                  <a:schemeClr val="bg1">
                    <a:lumMod val="50000"/>
                  </a:schemeClr>
                </a:solidFill>
                <a:latin typeface="+mj-lt"/>
                <a:ea typeface="+mj-ea"/>
                <a:cs typeface="+mj-cs"/>
              </a:defRPr>
            </a:lvl1pPr>
          </a:lstStyle>
          <a:p>
            <a:pPr algn="ctr"/>
            <a:r>
              <a:rPr lang="sv-SE" sz="3300" dirty="0"/>
              <a:t>Förhandsplanering av vård?</a:t>
            </a:r>
            <a:endParaRPr lang="sv-SE" dirty="0"/>
          </a:p>
        </p:txBody>
      </p:sp>
      <p:pic>
        <p:nvPicPr>
          <p:cNvPr id="17" name="Bildobjekt 16">
            <a:extLst>
              <a:ext uri="{FF2B5EF4-FFF2-40B4-BE49-F238E27FC236}">
                <a16:creationId xmlns:a16="http://schemas.microsoft.com/office/drawing/2014/main" id="{CFCC26AF-24F2-495F-B255-F028B43F3566}"/>
              </a:ext>
            </a:extLst>
          </p:cNvPr>
          <p:cNvPicPr>
            <a:picLocks noChangeAspect="1"/>
          </p:cNvPicPr>
          <p:nvPr/>
        </p:nvPicPr>
        <p:blipFill>
          <a:blip r:embed="rId2"/>
          <a:stretch>
            <a:fillRect/>
          </a:stretch>
        </p:blipFill>
        <p:spPr>
          <a:xfrm>
            <a:off x="13255" y="0"/>
            <a:ext cx="5837309" cy="4982318"/>
          </a:xfrm>
          <a:prstGeom prst="rect">
            <a:avLst/>
          </a:prstGeom>
        </p:spPr>
      </p:pic>
      <p:pic>
        <p:nvPicPr>
          <p:cNvPr id="13" name="Bildobjekt 12">
            <a:extLst>
              <a:ext uri="{FF2B5EF4-FFF2-40B4-BE49-F238E27FC236}">
                <a16:creationId xmlns:a16="http://schemas.microsoft.com/office/drawing/2014/main" id="{9CF6D556-1055-4E4A-B6E9-A02ED8D6E0AD}"/>
              </a:ext>
            </a:extLst>
          </p:cNvPr>
          <p:cNvPicPr>
            <a:picLocks noChangeAspect="1"/>
          </p:cNvPicPr>
          <p:nvPr/>
        </p:nvPicPr>
        <p:blipFill>
          <a:blip r:embed="rId3"/>
          <a:stretch>
            <a:fillRect/>
          </a:stretch>
        </p:blipFill>
        <p:spPr>
          <a:xfrm>
            <a:off x="4235959" y="-37230"/>
            <a:ext cx="4908041" cy="4018584"/>
          </a:xfrm>
          <a:prstGeom prst="rect">
            <a:avLst/>
          </a:prstGeom>
        </p:spPr>
      </p:pic>
      <p:pic>
        <p:nvPicPr>
          <p:cNvPr id="15" name="Bildobjekt 14">
            <a:extLst>
              <a:ext uri="{FF2B5EF4-FFF2-40B4-BE49-F238E27FC236}">
                <a16:creationId xmlns:a16="http://schemas.microsoft.com/office/drawing/2014/main" id="{0C2F3F55-B216-4FAD-AF63-9F4E745C197C}"/>
              </a:ext>
            </a:extLst>
          </p:cNvPr>
          <p:cNvPicPr>
            <a:picLocks noChangeAspect="1"/>
          </p:cNvPicPr>
          <p:nvPr/>
        </p:nvPicPr>
        <p:blipFill>
          <a:blip r:embed="rId4"/>
          <a:stretch>
            <a:fillRect/>
          </a:stretch>
        </p:blipFill>
        <p:spPr>
          <a:xfrm>
            <a:off x="0" y="2581682"/>
            <a:ext cx="5850564" cy="3954006"/>
          </a:xfrm>
          <a:prstGeom prst="rect">
            <a:avLst/>
          </a:prstGeom>
        </p:spPr>
      </p:pic>
    </p:spTree>
    <p:extLst>
      <p:ext uri="{BB962C8B-B14F-4D97-AF65-F5344CB8AC3E}">
        <p14:creationId xmlns:p14="http://schemas.microsoft.com/office/powerpoint/2010/main" val="36379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FAD2876-8C08-4BA5-B2DE-8F1A31D5D274}"/>
              </a:ext>
            </a:extLst>
          </p:cNvPr>
          <p:cNvSpPr>
            <a:spLocks noGrp="1"/>
          </p:cNvSpPr>
          <p:nvPr>
            <p:ph idx="1"/>
          </p:nvPr>
        </p:nvSpPr>
        <p:spPr>
          <a:xfrm>
            <a:off x="1547664" y="2204864"/>
            <a:ext cx="5918200" cy="3077765"/>
          </a:xfrm>
        </p:spPr>
        <p:txBody>
          <a:bodyPr/>
          <a:lstStyle/>
          <a:p>
            <a:r>
              <a:rPr lang="sv-SE" sz="1400"/>
              <a:t>Kapitel 7 – Dialogen med de svårt sjuka och de närstående</a:t>
            </a:r>
          </a:p>
          <a:p>
            <a:pPr marL="0" indent="0">
              <a:buNone/>
            </a:pPr>
            <a:endParaRPr lang="sv-SE" sz="1400" b="1"/>
          </a:p>
          <a:p>
            <a:pPr marL="0" indent="0">
              <a:buNone/>
            </a:pPr>
            <a:r>
              <a:rPr lang="sv-SE" sz="1400" b="1"/>
              <a:t>Brytpunktssamtal vid övergång till palliativ vård i livets slutskede:</a:t>
            </a:r>
          </a:p>
          <a:p>
            <a:pPr marL="0" indent="0">
              <a:buNone/>
            </a:pPr>
            <a:r>
              <a:rPr lang="sv-SE" sz="1400"/>
              <a:t>Samtal </a:t>
            </a:r>
            <a:r>
              <a:rPr lang="sv-SE" sz="1400">
                <a:solidFill>
                  <a:srgbClr val="FF0000"/>
                </a:solidFill>
              </a:rPr>
              <a:t>mellan ansvarig läkare </a:t>
            </a:r>
            <a:r>
              <a:rPr lang="sv-SE" sz="1400"/>
              <a:t>eller tjänstgörande läkare </a:t>
            </a:r>
            <a:r>
              <a:rPr lang="sv-SE" sz="1400">
                <a:solidFill>
                  <a:srgbClr val="FF0000"/>
                </a:solidFill>
              </a:rPr>
              <a:t>och patient </a:t>
            </a:r>
            <a:r>
              <a:rPr lang="sv-SE" sz="1400"/>
              <a:t>om ställningstagandet att övergå till palliativ vård i livets slutskede, där innehållet i den fortsatta vården diskuteras utifrån patientens tillstånd, behov och önskemål.</a:t>
            </a:r>
          </a:p>
          <a:p>
            <a:pPr marL="0" indent="0">
              <a:buNone/>
            </a:pPr>
            <a:endParaRPr lang="sv-SE" sz="1400"/>
          </a:p>
          <a:p>
            <a:pPr marL="0" indent="0">
              <a:buNone/>
            </a:pPr>
            <a:r>
              <a:rPr lang="sv-SE" sz="1400"/>
              <a:t>Det förefaller </a:t>
            </a:r>
            <a:r>
              <a:rPr lang="sv-SE" sz="1400">
                <a:solidFill>
                  <a:srgbClr val="FF0000"/>
                </a:solidFill>
              </a:rPr>
              <a:t>självklart</a:t>
            </a:r>
            <a:r>
              <a:rPr lang="sv-SE" sz="1400"/>
              <a:t> att allt detta </a:t>
            </a:r>
            <a:r>
              <a:rPr lang="sv-SE" sz="1400">
                <a:solidFill>
                  <a:srgbClr val="FF0000"/>
                </a:solidFill>
              </a:rPr>
              <a:t>inte</a:t>
            </a:r>
            <a:r>
              <a:rPr lang="sv-SE" sz="1400"/>
              <a:t> kan </a:t>
            </a:r>
            <a:r>
              <a:rPr lang="sv-SE" sz="1400">
                <a:solidFill>
                  <a:srgbClr val="FF0000"/>
                </a:solidFill>
              </a:rPr>
              <a:t>ske under några korta veckor </a:t>
            </a:r>
            <a:r>
              <a:rPr lang="sv-SE" sz="1400"/>
              <a:t>i </a:t>
            </a:r>
            <a:r>
              <a:rPr lang="sv-SE" sz="1400">
                <a:solidFill>
                  <a:srgbClr val="FF0000"/>
                </a:solidFill>
              </a:rPr>
              <a:t>livets slutskede</a:t>
            </a:r>
            <a:r>
              <a:rPr lang="sv-SE" sz="1400"/>
              <a:t>, när personen själv kanske inte längre är förmögen att helt och fullt förstå allt som sägs. Vårdpersonalen ska inbjuda till informerande samtal av liknande slag </a:t>
            </a:r>
            <a:r>
              <a:rPr lang="sv-SE" sz="1400">
                <a:solidFill>
                  <a:srgbClr val="FF0000"/>
                </a:solidFill>
              </a:rPr>
              <a:t>så snart det visar sig att sjukdomen börjar ta överhand.</a:t>
            </a:r>
          </a:p>
          <a:p>
            <a:endParaRPr lang="sv-SE" sz="1400" dirty="0"/>
          </a:p>
        </p:txBody>
      </p:sp>
      <p:sp>
        <p:nvSpPr>
          <p:cNvPr id="5" name="Rubrik 4">
            <a:extLst>
              <a:ext uri="{FF2B5EF4-FFF2-40B4-BE49-F238E27FC236}">
                <a16:creationId xmlns:a16="http://schemas.microsoft.com/office/drawing/2014/main" id="{15E74935-CCA2-492D-B9EA-752D8F0FF89A}"/>
              </a:ext>
            </a:extLst>
          </p:cNvPr>
          <p:cNvSpPr>
            <a:spLocks noGrp="1"/>
          </p:cNvSpPr>
          <p:nvPr>
            <p:ph type="title"/>
          </p:nvPr>
        </p:nvSpPr>
        <p:spPr>
          <a:xfrm>
            <a:off x="1089819" y="1376772"/>
            <a:ext cx="8229600" cy="702469"/>
          </a:xfrm>
        </p:spPr>
        <p:txBody>
          <a:bodyPr/>
          <a:lstStyle/>
          <a:p>
            <a:r>
              <a:rPr lang="sv-SE" sz="3300"/>
              <a:t>Nationellt vårdprogram Palliativ vård</a:t>
            </a:r>
            <a:endParaRPr lang="sv-SE" dirty="0"/>
          </a:p>
        </p:txBody>
      </p:sp>
    </p:spTree>
    <p:extLst>
      <p:ext uri="{BB962C8B-B14F-4D97-AF65-F5344CB8AC3E}">
        <p14:creationId xmlns:p14="http://schemas.microsoft.com/office/powerpoint/2010/main" val="29241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9A8A8E-E9E6-401D-815F-22F9CFECC792}"/>
              </a:ext>
            </a:extLst>
          </p:cNvPr>
          <p:cNvSpPr>
            <a:spLocks noGrp="1"/>
          </p:cNvSpPr>
          <p:nvPr>
            <p:ph type="title"/>
          </p:nvPr>
        </p:nvSpPr>
        <p:spPr/>
        <p:txBody>
          <a:bodyPr/>
          <a:lstStyle/>
          <a:p>
            <a:r>
              <a:rPr lang="sv-SE" dirty="0"/>
              <a:t>Nulägesbeskrivning</a:t>
            </a:r>
          </a:p>
        </p:txBody>
      </p:sp>
      <p:sp>
        <p:nvSpPr>
          <p:cNvPr id="3" name="Platshållare för innehåll 2">
            <a:extLst>
              <a:ext uri="{FF2B5EF4-FFF2-40B4-BE49-F238E27FC236}">
                <a16:creationId xmlns:a16="http://schemas.microsoft.com/office/drawing/2014/main" id="{8DEC3754-90AC-4D3E-94D0-D9AAF771D8B3}"/>
              </a:ext>
            </a:extLst>
          </p:cNvPr>
          <p:cNvSpPr>
            <a:spLocks noGrp="1"/>
          </p:cNvSpPr>
          <p:nvPr>
            <p:ph idx="1"/>
          </p:nvPr>
        </p:nvSpPr>
        <p:spPr/>
        <p:txBody>
          <a:bodyPr/>
          <a:lstStyle/>
          <a:p>
            <a:pPr marL="0" indent="0">
              <a:buNone/>
            </a:pPr>
            <a:r>
              <a:rPr lang="sv-SE" dirty="0"/>
              <a:t>Stor variation</a:t>
            </a:r>
          </a:p>
          <a:p>
            <a:pPr marL="0" indent="0">
              <a:buNone/>
            </a:pPr>
            <a:r>
              <a:rPr lang="sv-SE" dirty="0"/>
              <a:t>Växande äldre befolkning</a:t>
            </a:r>
          </a:p>
          <a:p>
            <a:pPr marL="0" indent="0">
              <a:buNone/>
            </a:pPr>
            <a:r>
              <a:rPr lang="sv-SE" dirty="0"/>
              <a:t>Sjunkande antal vårdplatser</a:t>
            </a:r>
          </a:p>
          <a:p>
            <a:pPr marL="0" indent="0">
              <a:buNone/>
            </a:pPr>
            <a:r>
              <a:rPr lang="sv-SE" dirty="0"/>
              <a:t>Allt sjukare på SÄBO(?)</a:t>
            </a:r>
          </a:p>
          <a:p>
            <a:pPr marL="0" indent="0">
              <a:buNone/>
            </a:pPr>
            <a:r>
              <a:rPr lang="sv-SE" dirty="0"/>
              <a:t>Integrerad palliativ vård</a:t>
            </a:r>
          </a:p>
          <a:p>
            <a:pPr marL="0" indent="0">
              <a:buNone/>
            </a:pPr>
            <a:endParaRPr lang="sv-SE" dirty="0"/>
          </a:p>
          <a:p>
            <a:pPr marL="0" indent="0">
              <a:buNone/>
            </a:pPr>
            <a:r>
              <a:rPr lang="sv-SE" dirty="0"/>
              <a:t>”Inte heller hade någon region fullt ut nått de lagstadgade kraven på kvalitet i brytpunktsamtal, behandling enligt ordination och dokumentation. Äldre på särskilt boende och deras närstående hade inte fått information eller gjorts delaktiga i vården och behandlingen. Ställningstaganden om och genomförande av vård i livets slutskede hade inte skett i enlighet med gällande regelverk.</a:t>
            </a:r>
          </a:p>
        </p:txBody>
      </p:sp>
      <p:pic>
        <p:nvPicPr>
          <p:cNvPr id="7" name="Bildobjekt 6">
            <a:extLst>
              <a:ext uri="{FF2B5EF4-FFF2-40B4-BE49-F238E27FC236}">
                <a16:creationId xmlns:a16="http://schemas.microsoft.com/office/drawing/2014/main" id="{2FE42FE1-8049-48E2-8B13-AC7CFCF45356}"/>
              </a:ext>
            </a:extLst>
          </p:cNvPr>
          <p:cNvPicPr>
            <a:picLocks noChangeAspect="1"/>
          </p:cNvPicPr>
          <p:nvPr/>
        </p:nvPicPr>
        <p:blipFill>
          <a:blip r:embed="rId2"/>
          <a:stretch>
            <a:fillRect/>
          </a:stretch>
        </p:blipFill>
        <p:spPr>
          <a:xfrm>
            <a:off x="3693990" y="3664736"/>
            <a:ext cx="4514850" cy="3324225"/>
          </a:xfrm>
          <a:prstGeom prst="rect">
            <a:avLst/>
          </a:prstGeom>
        </p:spPr>
      </p:pic>
      <p:pic>
        <p:nvPicPr>
          <p:cNvPr id="9" name="Bildobjekt 8">
            <a:extLst>
              <a:ext uri="{FF2B5EF4-FFF2-40B4-BE49-F238E27FC236}">
                <a16:creationId xmlns:a16="http://schemas.microsoft.com/office/drawing/2014/main" id="{DEA12934-6F35-4129-86E2-DEC54439F23B}"/>
              </a:ext>
            </a:extLst>
          </p:cNvPr>
          <p:cNvPicPr>
            <a:picLocks noChangeAspect="1"/>
          </p:cNvPicPr>
          <p:nvPr/>
        </p:nvPicPr>
        <p:blipFill>
          <a:blip r:embed="rId3"/>
          <a:stretch>
            <a:fillRect/>
          </a:stretch>
        </p:blipFill>
        <p:spPr>
          <a:xfrm>
            <a:off x="3718766" y="414789"/>
            <a:ext cx="4616433" cy="3272408"/>
          </a:xfrm>
          <a:prstGeom prst="rect">
            <a:avLst/>
          </a:prstGeom>
        </p:spPr>
      </p:pic>
      <p:pic>
        <p:nvPicPr>
          <p:cNvPr id="10" name="Bildobjekt 9">
            <a:extLst>
              <a:ext uri="{FF2B5EF4-FFF2-40B4-BE49-F238E27FC236}">
                <a16:creationId xmlns:a16="http://schemas.microsoft.com/office/drawing/2014/main" id="{CFC6A1B4-34E8-4574-918D-2EE58F48A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3113" y="733502"/>
            <a:ext cx="3779510" cy="3212976"/>
          </a:xfrm>
          <a:prstGeom prst="rect">
            <a:avLst/>
          </a:prstGeom>
        </p:spPr>
      </p:pic>
      <p:pic>
        <p:nvPicPr>
          <p:cNvPr id="12" name="Bildobjekt 11">
            <a:extLst>
              <a:ext uri="{FF2B5EF4-FFF2-40B4-BE49-F238E27FC236}">
                <a16:creationId xmlns:a16="http://schemas.microsoft.com/office/drawing/2014/main" id="{884E03C2-3E83-4CCA-8B11-6B2C5DD09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7461" y="746813"/>
            <a:ext cx="3511603" cy="2532388"/>
          </a:xfrm>
          <a:prstGeom prst="rect">
            <a:avLst/>
          </a:prstGeom>
        </p:spPr>
      </p:pic>
      <p:grpSp>
        <p:nvGrpSpPr>
          <p:cNvPr id="11" name="Grupp 10">
            <a:extLst>
              <a:ext uri="{FF2B5EF4-FFF2-40B4-BE49-F238E27FC236}">
                <a16:creationId xmlns:a16="http://schemas.microsoft.com/office/drawing/2014/main" id="{C9831F9D-19ED-42D1-B0F4-90B229B9880E}"/>
              </a:ext>
            </a:extLst>
          </p:cNvPr>
          <p:cNvGrpSpPr/>
          <p:nvPr/>
        </p:nvGrpSpPr>
        <p:grpSpPr>
          <a:xfrm>
            <a:off x="470253" y="3301755"/>
            <a:ext cx="3843225" cy="3275378"/>
            <a:chOff x="6423249" y="865783"/>
            <a:chExt cx="5124300" cy="4367171"/>
          </a:xfrm>
        </p:grpSpPr>
        <p:pic>
          <p:nvPicPr>
            <p:cNvPr id="13" name="Bildobjekt 12">
              <a:extLst>
                <a:ext uri="{FF2B5EF4-FFF2-40B4-BE49-F238E27FC236}">
                  <a16:creationId xmlns:a16="http://schemas.microsoft.com/office/drawing/2014/main" id="{8849B980-DE6F-4C09-B54F-A70A46E2B73F}"/>
                </a:ext>
              </a:extLst>
            </p:cNvPr>
            <p:cNvPicPr>
              <a:picLocks noChangeAspect="1"/>
            </p:cNvPicPr>
            <p:nvPr/>
          </p:nvPicPr>
          <p:blipFill>
            <a:blip r:embed="rId6"/>
            <a:stretch>
              <a:fillRect/>
            </a:stretch>
          </p:blipFill>
          <p:spPr>
            <a:xfrm>
              <a:off x="6423249" y="865783"/>
              <a:ext cx="5124300" cy="4367171"/>
            </a:xfrm>
            <a:prstGeom prst="rect">
              <a:avLst/>
            </a:prstGeom>
          </p:spPr>
        </p:pic>
        <p:cxnSp>
          <p:nvCxnSpPr>
            <p:cNvPr id="14" name="Rak koppling 13">
              <a:extLst>
                <a:ext uri="{FF2B5EF4-FFF2-40B4-BE49-F238E27FC236}">
                  <a16:creationId xmlns:a16="http://schemas.microsoft.com/office/drawing/2014/main" id="{CBE9D9B7-DA2B-4A0A-B9D9-CFF69382F47B}"/>
                </a:ext>
              </a:extLst>
            </p:cNvPr>
            <p:cNvCxnSpPr/>
            <p:nvPr/>
          </p:nvCxnSpPr>
          <p:spPr>
            <a:xfrm flipH="1">
              <a:off x="6700007" y="1052216"/>
              <a:ext cx="2043943" cy="18688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61AFE34-DB93-4E80-BF19-8A1EDF2EA908}"/>
                </a:ext>
              </a:extLst>
            </p:cNvPr>
            <p:cNvCxnSpPr/>
            <p:nvPr/>
          </p:nvCxnSpPr>
          <p:spPr>
            <a:xfrm>
              <a:off x="6891184" y="1083254"/>
              <a:ext cx="2094215" cy="18342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 name="Bildobjekt 4">
            <a:extLst>
              <a:ext uri="{FF2B5EF4-FFF2-40B4-BE49-F238E27FC236}">
                <a16:creationId xmlns:a16="http://schemas.microsoft.com/office/drawing/2014/main" id="{C1B3D163-20C5-41D7-8C60-A4C56A9284FA}"/>
              </a:ext>
            </a:extLst>
          </p:cNvPr>
          <p:cNvPicPr>
            <a:picLocks noChangeAspect="1"/>
          </p:cNvPicPr>
          <p:nvPr/>
        </p:nvPicPr>
        <p:blipFill>
          <a:blip r:embed="rId7"/>
          <a:stretch>
            <a:fillRect/>
          </a:stretch>
        </p:blipFill>
        <p:spPr>
          <a:xfrm>
            <a:off x="4583113" y="1052215"/>
            <a:ext cx="3686509" cy="3212976"/>
          </a:xfrm>
          <a:prstGeom prst="rect">
            <a:avLst/>
          </a:prstGeom>
        </p:spPr>
      </p:pic>
    </p:spTree>
    <p:extLst>
      <p:ext uri="{BB962C8B-B14F-4D97-AF65-F5344CB8AC3E}">
        <p14:creationId xmlns:p14="http://schemas.microsoft.com/office/powerpoint/2010/main" val="263766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B3C2CD-3B45-4402-AAE8-65EC546BAC7A}"/>
              </a:ext>
            </a:extLst>
          </p:cNvPr>
          <p:cNvSpPr>
            <a:spLocks noGrp="1"/>
          </p:cNvSpPr>
          <p:nvPr>
            <p:ph type="title"/>
          </p:nvPr>
        </p:nvSpPr>
        <p:spPr/>
        <p:txBody>
          <a:bodyPr/>
          <a:lstStyle/>
          <a:p>
            <a:r>
              <a:rPr lang="sv-SE" dirty="0"/>
              <a:t>Gruppdiskussion</a:t>
            </a:r>
          </a:p>
        </p:txBody>
      </p:sp>
      <p:sp>
        <p:nvSpPr>
          <p:cNvPr id="3" name="Platshållare för innehåll 2">
            <a:extLst>
              <a:ext uri="{FF2B5EF4-FFF2-40B4-BE49-F238E27FC236}">
                <a16:creationId xmlns:a16="http://schemas.microsoft.com/office/drawing/2014/main" id="{5951F436-F9E6-421D-9214-21C2B6071AD6}"/>
              </a:ext>
            </a:extLst>
          </p:cNvPr>
          <p:cNvSpPr>
            <a:spLocks noGrp="1"/>
          </p:cNvSpPr>
          <p:nvPr>
            <p:ph idx="1"/>
          </p:nvPr>
        </p:nvSpPr>
        <p:spPr/>
        <p:txBody>
          <a:bodyPr/>
          <a:lstStyle/>
          <a:p>
            <a:pPr marL="0" indent="0">
              <a:buNone/>
            </a:pPr>
            <a:r>
              <a:rPr lang="sv-SE" dirty="0"/>
              <a:t>Diskutera i ert Team frågan:</a:t>
            </a:r>
          </a:p>
          <a:p>
            <a:pPr lvl="1"/>
            <a:r>
              <a:rPr lang="sv-SE" dirty="0"/>
              <a:t>I vilket läge befinner vi oss nu?</a:t>
            </a:r>
          </a:p>
          <a:p>
            <a:pPr lvl="1"/>
            <a:r>
              <a:rPr lang="sv-SE" dirty="0"/>
              <a:t>Finns faror/problem med ACP?</a:t>
            </a:r>
          </a:p>
          <a:p>
            <a:endParaRPr lang="sv-SE" dirty="0"/>
          </a:p>
        </p:txBody>
      </p:sp>
    </p:spTree>
    <p:extLst>
      <p:ext uri="{BB962C8B-B14F-4D97-AF65-F5344CB8AC3E}">
        <p14:creationId xmlns:p14="http://schemas.microsoft.com/office/powerpoint/2010/main" val="51010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0116FB-A01D-4684-BD65-CD9E5ED34254}"/>
              </a:ext>
            </a:extLst>
          </p:cNvPr>
          <p:cNvSpPr>
            <a:spLocks noGrp="1"/>
          </p:cNvSpPr>
          <p:nvPr>
            <p:ph type="title"/>
          </p:nvPr>
        </p:nvSpPr>
        <p:spPr/>
        <p:txBody>
          <a:bodyPr/>
          <a:lstStyle/>
          <a:p>
            <a:r>
              <a:rPr lang="sv-SE" dirty="0"/>
              <a:t>Metodbeskrivning</a:t>
            </a:r>
          </a:p>
        </p:txBody>
      </p:sp>
      <p:sp>
        <p:nvSpPr>
          <p:cNvPr id="3" name="Platshållare för innehåll 2">
            <a:extLst>
              <a:ext uri="{FF2B5EF4-FFF2-40B4-BE49-F238E27FC236}">
                <a16:creationId xmlns:a16="http://schemas.microsoft.com/office/drawing/2014/main" id="{22717FDA-530F-4B9D-BF8D-55D3367D92CB}"/>
              </a:ext>
            </a:extLst>
          </p:cNvPr>
          <p:cNvSpPr>
            <a:spLocks noGrp="1"/>
          </p:cNvSpPr>
          <p:nvPr>
            <p:ph idx="1"/>
          </p:nvPr>
        </p:nvSpPr>
        <p:spPr/>
        <p:txBody>
          <a:bodyPr/>
          <a:lstStyle/>
          <a:p>
            <a:r>
              <a:rPr lang="sv-SE" dirty="0"/>
              <a:t>Identifiera ett behov</a:t>
            </a:r>
          </a:p>
          <a:p>
            <a:r>
              <a:rPr lang="sv-SE" dirty="0"/>
              <a:t>Starta/bjud in till dialog (inskrivningssamtal) (Vem ska ta initiativ?)</a:t>
            </a:r>
          </a:p>
          <a:p>
            <a:r>
              <a:rPr lang="sv-SE" dirty="0"/>
              <a:t>Samråd i samband med rond/lämpligt tillfälle</a:t>
            </a:r>
          </a:p>
          <a:p>
            <a:r>
              <a:rPr lang="sv-SE" dirty="0"/>
              <a:t>Läkare skriver behandlingsplan/begränsningar under Uppmärksamhetsinformation</a:t>
            </a:r>
          </a:p>
          <a:p>
            <a:r>
              <a:rPr lang="sv-SE" dirty="0"/>
              <a:t>Sjuksköterska skriver i kommunal journal. </a:t>
            </a:r>
          </a:p>
          <a:p>
            <a:r>
              <a:rPr lang="sv-SE" dirty="0"/>
              <a:t>Uppdatering i samband med läkemedelsgenomgång/årligen/vid behov. </a:t>
            </a:r>
          </a:p>
        </p:txBody>
      </p:sp>
      <p:pic>
        <p:nvPicPr>
          <p:cNvPr id="4" name="Bildobjekt 3">
            <a:extLst>
              <a:ext uri="{FF2B5EF4-FFF2-40B4-BE49-F238E27FC236}">
                <a16:creationId xmlns:a16="http://schemas.microsoft.com/office/drawing/2014/main" id="{EDF2CF59-B27D-448A-920A-418B97D3A66C}"/>
              </a:ext>
            </a:extLst>
          </p:cNvPr>
          <p:cNvPicPr>
            <a:picLocks noChangeAspect="1"/>
          </p:cNvPicPr>
          <p:nvPr/>
        </p:nvPicPr>
        <p:blipFill>
          <a:blip r:embed="rId2"/>
          <a:stretch>
            <a:fillRect/>
          </a:stretch>
        </p:blipFill>
        <p:spPr>
          <a:xfrm>
            <a:off x="4716016" y="1953404"/>
            <a:ext cx="4042857" cy="3950000"/>
          </a:xfrm>
          <a:prstGeom prst="rect">
            <a:avLst/>
          </a:prstGeom>
        </p:spPr>
      </p:pic>
    </p:spTree>
    <p:extLst>
      <p:ext uri="{BB962C8B-B14F-4D97-AF65-F5344CB8AC3E}">
        <p14:creationId xmlns:p14="http://schemas.microsoft.com/office/powerpoint/2010/main" val="163224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VN Blå (Standard)">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VN_PowerPoint_mall.potx" id="{4650C3A2-1D8B-44DE-ACB6-143DE8A12CF4}" vid="{162060BC-AA74-4A46-AA79-1EAFA0E93B77}"/>
    </a:ext>
  </a:extLst>
</a:theme>
</file>

<file path=ppt/theme/theme2.xml><?xml version="1.0" encoding="utf-8"?>
<a:theme xmlns:a="http://schemas.openxmlformats.org/drawingml/2006/main" name="RVN Grön">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VN_PowerPoint_mall.potx" id="{4650C3A2-1D8B-44DE-ACB6-143DE8A12CF4}" vid="{CED5E2A5-7573-4AB6-BC99-11FD8E9D0127}"/>
    </a:ext>
  </a:extLst>
</a:theme>
</file>

<file path=ppt/theme/theme3.xml><?xml version="1.0" encoding="utf-8"?>
<a:theme xmlns:a="http://schemas.openxmlformats.org/drawingml/2006/main" name="RVN Gul">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VN_PowerPoint_mall.potx" id="{4650C3A2-1D8B-44DE-ACB6-143DE8A12CF4}" vid="{71EEC648-10A2-4859-A70C-607032C4480A}"/>
    </a:ext>
  </a:extLst>
</a:theme>
</file>

<file path=ppt/theme/theme4.xml><?xml version="1.0" encoding="utf-8"?>
<a:theme xmlns:a="http://schemas.openxmlformats.org/drawingml/2006/main" name="RVN Lila">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VN_PowerPoint_mall.potx" id="{4650C3A2-1D8B-44DE-ACB6-143DE8A12CF4}" vid="{AB04366E-E1B3-4CA8-B519-BA6A12E8637F}"/>
    </a:ext>
  </a:extLst>
</a:theme>
</file>

<file path=ppt/theme/theme5.xml><?xml version="1.0" encoding="utf-8"?>
<a:theme xmlns:a="http://schemas.openxmlformats.org/drawingml/2006/main" name="RVN Orange">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VN_PowerPoint_mall.potx" id="{4650C3A2-1D8B-44DE-ACB6-143DE8A12CF4}" vid="{3FCBFFCB-2EDB-4D70-B5DE-E44C7E120E28}"/>
    </a:ext>
  </a:extLst>
</a:theme>
</file>

<file path=ppt/theme/theme6.xml><?xml version="1.0" encoding="utf-8"?>
<a:theme xmlns:a="http://schemas.openxmlformats.org/drawingml/2006/main" name="RVN Blank med sidfot">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VN_PowerPoint_mall.potx" id="{4650C3A2-1D8B-44DE-ACB6-143DE8A12CF4}" vid="{E9CF74C4-447C-4116-A78E-AC314AD50799}"/>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43a4422-3c3a-438f-a032-623ffbe8c90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0164579497484495FFE6D297651C21" ma:contentTypeVersion="2" ma:contentTypeDescription="Create a new document." ma:contentTypeScope="" ma:versionID="d22dbbe806a2e2b8b5d8cbdc10e6acd1">
  <xsd:schema xmlns:xsd="http://www.w3.org/2001/XMLSchema" xmlns:xs="http://www.w3.org/2001/XMLSchema" xmlns:p="http://schemas.microsoft.com/office/2006/metadata/properties" xmlns:ns2="f43a4422-3c3a-438f-a032-623ffbe8c904" targetNamespace="http://schemas.microsoft.com/office/2006/metadata/properties" ma:root="true" ma:fieldsID="d762db69803305e594ecbf5b76f33e68" ns2:_="">
    <xsd:import namespace="f43a4422-3c3a-438f-a032-623ffbe8c90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4422-3c3a-438f-a032-623ffbe8c9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D0BC15-E58F-4798-B441-7B9BA92706EC}">
  <ds:schemaRefs>
    <ds:schemaRef ds:uri="http://purl.org/dc/terms/"/>
    <ds:schemaRef ds:uri="http://schemas.microsoft.com/office/infopath/2007/PartnerControls"/>
    <ds:schemaRef ds:uri="http://schemas.microsoft.com/office/2006/documentManagement/types"/>
    <ds:schemaRef ds:uri="f43a4422-3c3a-438f-a032-623ffbe8c904"/>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1E4E6E8-8D15-4BAB-8C81-84698CD3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4422-3c3a-438f-a032-623ffbe8c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1EED2-69C7-4265-81C4-A1F87D13AF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RVN_PowerPoint_mall</Template>
  <TotalTime>4216</TotalTime>
  <Words>961</Words>
  <Application>Microsoft Office PowerPoint</Application>
  <PresentationFormat>Bildspel på skärmen (4:3)</PresentationFormat>
  <Paragraphs>137</Paragraphs>
  <Slides>24</Slides>
  <Notes>2</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24</vt:i4>
      </vt:variant>
    </vt:vector>
  </HeadingPairs>
  <TitlesOfParts>
    <vt:vector size="33" baseType="lpstr">
      <vt:lpstr>Arial</vt:lpstr>
      <vt:lpstr>Calibri</vt:lpstr>
      <vt:lpstr>Wingdings</vt:lpstr>
      <vt:lpstr>RVN Blå (Standard)</vt:lpstr>
      <vt:lpstr>RVN Grön</vt:lpstr>
      <vt:lpstr>RVN Gul</vt:lpstr>
      <vt:lpstr>RVN Lila</vt:lpstr>
      <vt:lpstr>RVN Orange</vt:lpstr>
      <vt:lpstr>RVN Blank med sidfot</vt:lpstr>
      <vt:lpstr>PowerPoint-presentation</vt:lpstr>
      <vt:lpstr>Upplägg</vt:lpstr>
      <vt:lpstr>Det var en gång...och framtidsspaning </vt:lpstr>
      <vt:lpstr>Gruppdiskussion</vt:lpstr>
      <vt:lpstr>Vad är Advanced Care Planning?</vt:lpstr>
      <vt:lpstr>Nationellt vårdprogram Palliativ vård</vt:lpstr>
      <vt:lpstr>Nulägesbeskrivning</vt:lpstr>
      <vt:lpstr>Gruppdiskussion</vt:lpstr>
      <vt:lpstr>Metodbeskrivning</vt:lpstr>
      <vt:lpstr>Hur gör man då?</vt:lpstr>
      <vt:lpstr>Problem längs vägen</vt:lpstr>
      <vt:lpstr>Vetenskapligt stöd</vt:lpstr>
      <vt:lpstr>PowerPoint-presentation</vt:lpstr>
      <vt:lpstr>PowerPoint-presentation</vt:lpstr>
      <vt:lpstr>PowerPoint-presentation</vt:lpstr>
      <vt:lpstr>Sammanfattningsvis </vt:lpstr>
      <vt:lpstr>Gruppdiskussion</vt:lpstr>
      <vt:lpstr>Vad är syftet?</vt:lpstr>
      <vt:lpstr>Patientfall </vt:lpstr>
      <vt:lpstr>Gruppdiskussion</vt:lpstr>
      <vt:lpstr>Patientfall </vt:lpstr>
      <vt:lpstr>Ivan -83 </vt:lpstr>
      <vt:lpstr>Jelena 60år</vt:lpstr>
      <vt:lpstr>Tack för att ni lyssnat!</vt:lpstr>
    </vt:vector>
  </TitlesOfParts>
  <Company>Landstinget Västernorrland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Uppdrag för ledamöter i läkemedelskommitténs terapigrupper</dc:title>
  <dc:creator>Maria Alsén Lindström</dc:creator>
  <cp:lastModifiedBy>Maria Bäckman</cp:lastModifiedBy>
  <cp:revision>99</cp:revision>
  <dcterms:created xsi:type="dcterms:W3CDTF">2018-08-22T08:14:18Z</dcterms:created>
  <dcterms:modified xsi:type="dcterms:W3CDTF">2022-05-12T07:37:31Z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0x010100C50164579497484495FFE6D297651C21</vt:lpwstr>
  </property>
</Properties>
</file>